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2404050" cy="43205400"/>
  <p:notesSz cx="6858000" cy="9144000"/>
  <p:defaultTextStyle>
    <a:defPPr>
      <a:defRPr lang="zh-TW"/>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66FFCC"/>
    <a:srgbClr val="00CCFF"/>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 d="100"/>
          <a:sy n="16" d="100"/>
        </p:scale>
        <p:origin x="1578" y="102"/>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30304" y="13421680"/>
            <a:ext cx="27543443" cy="9261158"/>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492936" y="1730222"/>
            <a:ext cx="7290911" cy="3686460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20203" y="1730222"/>
            <a:ext cx="21332666" cy="3686460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559696" y="27763473"/>
            <a:ext cx="27543443" cy="8581073"/>
          </a:xfrm>
        </p:spPr>
        <p:txBody>
          <a:bodyPr anchor="t"/>
          <a:lstStyle>
            <a:lvl1pPr algn="l">
              <a:defRPr sz="189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TW" altLang="en-US" smtClean="0"/>
              <a:t>按一下以編輯母片文字樣式</a:t>
            </a:r>
          </a:p>
        </p:txBody>
      </p:sp>
      <p:sp>
        <p:nvSpPr>
          <p:cNvPr id="4" name="內容版面配置區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20204" y="1720215"/>
            <a:ext cx="10660709" cy="7320915"/>
          </a:xfrm>
        </p:spPr>
        <p:txBody>
          <a:bodyPr anchor="b"/>
          <a:lstStyle>
            <a:lvl1pPr algn="l">
              <a:defRPr sz="95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51421" y="30243780"/>
            <a:ext cx="19442430" cy="3570449"/>
          </a:xfrm>
        </p:spPr>
        <p:txBody>
          <a:bodyPr anchor="b"/>
          <a:lstStyle>
            <a:lvl1pPr algn="l">
              <a:defRPr sz="95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zh-TW" altLang="en-US"/>
          </a:p>
        </p:txBody>
      </p:sp>
      <p:sp>
        <p:nvSpPr>
          <p:cNvPr id="4" name="文字版面配置區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B28D551-8425-460A-A78F-5F026A3663CB}" type="datetimeFigureOut">
              <a:rPr lang="zh-TW" altLang="en-US" smtClean="0"/>
              <a:pPr/>
              <a:t>2022/11/30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D9020C-79AF-4ECA-86E9-30382F480369}"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0B28D551-8425-460A-A78F-5F026A3663CB}" type="datetimeFigureOut">
              <a:rPr lang="zh-TW" altLang="en-US" smtClean="0"/>
              <a:pPr/>
              <a:t>2022/11/30</a:t>
            </a:fld>
            <a:endParaRPr lang="zh-TW" altLang="en-US"/>
          </a:p>
        </p:txBody>
      </p:sp>
      <p:sp>
        <p:nvSpPr>
          <p:cNvPr id="5" name="頁尾版面配置區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C5D9020C-79AF-4ECA-86E9-30382F48036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zh-TW"/>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cj0</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Google Shape;85;p1"/>
          <p:cNvPicPr preferRelativeResize="0">
            <a:picLocks/>
          </p:cNvPicPr>
          <p:nvPr/>
        </p:nvPicPr>
        <p:blipFill rotWithShape="1">
          <a:blip r:embed="rId2" cstate="print"/>
          <a:srcRect/>
          <a:stretch>
            <a:fillRect/>
          </a:stretch>
        </p:blipFill>
        <p:spPr>
          <a:xfrm>
            <a:off x="0" y="0"/>
            <a:ext cx="32404050" cy="43205845"/>
          </a:xfrm>
          <a:prstGeom prst="rect">
            <a:avLst/>
          </a:prstGeom>
          <a:solidFill>
            <a:schemeClr val="tx2">
              <a:lumMod val="60000"/>
              <a:lumOff val="40000"/>
            </a:schemeClr>
          </a:solidFill>
          <a:ln>
            <a:noFill/>
          </a:ln>
        </p:spPr>
      </p:pic>
      <p:sp>
        <p:nvSpPr>
          <p:cNvPr id="5" name="Google Shape;88;p1"/>
          <p:cNvSpPr/>
          <p:nvPr/>
        </p:nvSpPr>
        <p:spPr>
          <a:xfrm>
            <a:off x="144378" y="2496763"/>
            <a:ext cx="32399288" cy="3957966"/>
          </a:xfrm>
          <a:prstGeom prst="rect">
            <a:avLst/>
          </a:prstGeom>
          <a:noFill/>
          <a:ln>
            <a:noFill/>
          </a:ln>
        </p:spPr>
        <p:txBody>
          <a:bodyPr spcFirstLastPara="1" wrap="square" lIns="91425" tIns="45700" rIns="91425" bIns="45700" anchor="ctr" anchorCtr="0">
            <a:spAutoFit/>
          </a:bodyPr>
          <a:lstStyle/>
          <a:p>
            <a:pPr algn="ctr"/>
            <a:r>
              <a:rPr lang="zh-TW" altLang="zh-TW" sz="7200" b="1" dirty="0">
                <a:solidFill>
                  <a:srgbClr val="0000FF"/>
                </a:solidFill>
                <a:latin typeface="標楷體" pitchFamily="65" charset="-120"/>
                <a:ea typeface="標楷體" pitchFamily="65" charset="-120"/>
              </a:rPr>
              <a:t>以實證醫學的方法探討哺餵母乳是否可以降低發炎性腸道疾病發生率</a:t>
            </a:r>
            <a:endParaRPr lang="zh-TW" altLang="zh-TW" sz="7200" dirty="0">
              <a:solidFill>
                <a:srgbClr val="0000FF"/>
              </a:solidFill>
              <a:latin typeface="標楷體" pitchFamily="65" charset="-120"/>
              <a:ea typeface="標楷體" pitchFamily="65" charset="-120"/>
            </a:endParaRPr>
          </a:p>
          <a:p>
            <a:pPr marL="0" marR="0" lvl="0" indent="0" algn="ctr" rtl="0">
              <a:lnSpc>
                <a:spcPct val="100000"/>
              </a:lnSpc>
              <a:spcBef>
                <a:spcPts val="0"/>
              </a:spcBef>
              <a:spcAft>
                <a:spcPts val="0"/>
              </a:spcAft>
              <a:buClr>
                <a:schemeClr val="dk1"/>
              </a:buClr>
              <a:buSzPts val="6000"/>
              <a:buFont typeface="Calibri" panose="020F0502020204030204"/>
              <a:buNone/>
            </a:pPr>
            <a:endParaRPr lang="zh-TW" sz="7200" b="1"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endParaRPr>
          </a:p>
          <a:p>
            <a:pPr marL="0" marR="0" lvl="0" indent="0" algn="ctr" rtl="0">
              <a:lnSpc>
                <a:spcPct val="67000"/>
              </a:lnSpc>
              <a:spcBef>
                <a:spcPts val="0"/>
              </a:spcBef>
              <a:spcAft>
                <a:spcPts val="0"/>
              </a:spcAft>
              <a:buClr>
                <a:srgbClr val="0000FF"/>
              </a:buClr>
              <a:buSzPts val="6000"/>
              <a:buFont typeface="標楷體" panose="03000509000000000000" charset="-120"/>
              <a:buNone/>
            </a:pPr>
            <a:r>
              <a:rPr lang="zh-TW" altLang="en-US" sz="6000" dirty="0">
                <a:solidFill>
                  <a:srgbClr val="1C09EB"/>
                </a:solidFill>
                <a:latin typeface="標楷體" panose="03000509000000000000" charset="-120"/>
                <a:ea typeface="標楷體" panose="03000509000000000000" charset="-120"/>
                <a:cs typeface="Times New Roman" panose="02020603050405020304"/>
                <a:sym typeface="標楷體" panose="03000509000000000000" charset="-120"/>
              </a:rPr>
              <a:t>許筱翎</a:t>
            </a:r>
            <a:r>
              <a:rPr lang="zh-TW" sz="6000" i="0" u="none" strike="noStrike" cap="none" baseline="30000" dirty="0" smtClean="0">
                <a:solidFill>
                  <a:srgbClr val="1C09EB"/>
                </a:solidFill>
                <a:latin typeface="Times New Roman" panose="02020603050405020304"/>
                <a:ea typeface="Times New Roman" panose="02020603050405020304"/>
                <a:cs typeface="Times New Roman" panose="02020603050405020304"/>
                <a:sym typeface="Times New Roman" panose="02020603050405020304"/>
              </a:rPr>
              <a:t>1</a:t>
            </a:r>
            <a:r>
              <a:rPr lang="en-US" altLang="zh-TW" sz="6000" i="0" u="none" strike="noStrike" cap="none" baseline="30000" dirty="0" smtClean="0">
                <a:solidFill>
                  <a:srgbClr val="1C09EB"/>
                </a:solidFill>
                <a:latin typeface="Times New Roman" panose="02020603050405020304"/>
                <a:ea typeface="Times New Roman" panose="02020603050405020304"/>
                <a:cs typeface="Times New Roman" panose="02020603050405020304"/>
                <a:sym typeface="Times New Roman" panose="02020603050405020304"/>
              </a:rPr>
              <a:t>.2</a:t>
            </a:r>
            <a:r>
              <a:rPr lang="zh-TW" sz="6000" i="0" u="none" strike="noStrike" cap="none" dirty="0" smtClean="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a:t>
            </a:r>
            <a:r>
              <a:rPr lang="zh-TW" sz="6000"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陳昭秀</a:t>
            </a:r>
            <a:r>
              <a:rPr lang="zh-TW" sz="6000" i="0" u="none" strike="noStrike" cap="none" baseline="30000" dirty="0">
                <a:solidFill>
                  <a:srgbClr val="1C09EB"/>
                </a:solidFill>
                <a:latin typeface="Times New Roman" panose="02020603050405020304"/>
                <a:ea typeface="Times New Roman" panose="02020603050405020304"/>
                <a:cs typeface="Times New Roman" panose="02020603050405020304"/>
                <a:sym typeface="Times New Roman" panose="02020603050405020304"/>
              </a:rPr>
              <a:t>1.2</a:t>
            </a:r>
            <a:r>
              <a:rPr lang="zh-TW" sz="6000" i="0" u="none" strike="noStrike" cap="none" dirty="0">
                <a:solidFill>
                  <a:srgbClr val="1C09EB"/>
                </a:solidFill>
                <a:latin typeface="Times New Roman" panose="02020603050405020304"/>
                <a:ea typeface="Times New Roman" panose="02020603050405020304"/>
                <a:cs typeface="Times New Roman" panose="02020603050405020304"/>
                <a:sym typeface="Times New Roman" panose="02020603050405020304"/>
              </a:rPr>
              <a:t> </a:t>
            </a:r>
            <a:r>
              <a:rPr lang="zh-TW" sz="6000"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、謝惠敏</a:t>
            </a:r>
            <a:r>
              <a:rPr lang="zh-TW" sz="6000" i="0" u="none" strike="noStrike" cap="none" baseline="30000" dirty="0">
                <a:solidFill>
                  <a:srgbClr val="1C09EB"/>
                </a:solidFill>
                <a:latin typeface="Times New Roman" panose="02020603050405020304"/>
                <a:ea typeface="Times New Roman" panose="02020603050405020304"/>
                <a:cs typeface="Times New Roman" panose="02020603050405020304"/>
                <a:sym typeface="Times New Roman" panose="02020603050405020304"/>
              </a:rPr>
              <a:t>1.2</a:t>
            </a:r>
          </a:p>
          <a:p>
            <a:pPr marL="0" marR="0" lvl="0" indent="0" algn="ctr" rtl="0">
              <a:lnSpc>
                <a:spcPct val="67000"/>
              </a:lnSpc>
              <a:spcBef>
                <a:spcPts val="0"/>
              </a:spcBef>
              <a:spcAft>
                <a:spcPts val="0"/>
              </a:spcAft>
              <a:buClr>
                <a:schemeClr val="dk1"/>
              </a:buClr>
              <a:buSzPts val="6000"/>
              <a:buFont typeface="Calibri" panose="020F0502020204030204"/>
              <a:buNone/>
            </a:pPr>
            <a:endParaRPr lang="zh-TW" sz="6000" i="0" u="none" strike="noStrike" cap="none" baseline="30000" dirty="0">
              <a:solidFill>
                <a:srgbClr val="1C09EB"/>
              </a:solidFill>
              <a:latin typeface="Times New Roman" panose="02020603050405020304"/>
              <a:ea typeface="Times New Roman" panose="02020603050405020304"/>
              <a:cs typeface="Times New Roman" panose="02020603050405020304"/>
              <a:sym typeface="Times New Roman" panose="02020603050405020304"/>
            </a:endParaRPr>
          </a:p>
          <a:p>
            <a:pPr marL="0" marR="0" lvl="0" indent="0" algn="ctr" rtl="0">
              <a:lnSpc>
                <a:spcPct val="67000"/>
              </a:lnSpc>
              <a:spcBef>
                <a:spcPts val="0"/>
              </a:spcBef>
              <a:spcAft>
                <a:spcPts val="0"/>
              </a:spcAft>
              <a:buClr>
                <a:srgbClr val="0000FF"/>
              </a:buClr>
              <a:buSzPts val="6000"/>
              <a:buFont typeface="標楷體" panose="03000509000000000000" charset="-120"/>
              <a:buNone/>
            </a:pPr>
            <a:r>
              <a:rPr lang="zh-TW" sz="6000"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臺中榮民總醫院</a:t>
            </a:r>
            <a:r>
              <a:rPr lang="zh-TW" sz="6000" i="0" u="none" strike="noStrike" cap="none" dirty="0">
                <a:solidFill>
                  <a:srgbClr val="1C09EB"/>
                </a:solidFill>
                <a:latin typeface="Times New Roman" panose="02020603050405020304"/>
                <a:ea typeface="Times New Roman" panose="02020603050405020304"/>
                <a:cs typeface="Times New Roman" panose="02020603050405020304"/>
                <a:sym typeface="Times New Roman" panose="02020603050405020304"/>
              </a:rPr>
              <a:t> </a:t>
            </a:r>
            <a:r>
              <a:rPr lang="zh-TW" sz="6000"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營養室</a:t>
            </a:r>
            <a:r>
              <a:rPr lang="zh-TW" sz="6000" i="0" u="none" strike="noStrike" cap="none" baseline="30000" dirty="0">
                <a:solidFill>
                  <a:srgbClr val="1C09EB"/>
                </a:solidFill>
                <a:latin typeface="Times New Roman" panose="02020603050405020304"/>
                <a:ea typeface="Times New Roman" panose="02020603050405020304"/>
                <a:cs typeface="Times New Roman" panose="02020603050405020304"/>
                <a:sym typeface="Times New Roman" panose="02020603050405020304"/>
              </a:rPr>
              <a:t>1  </a:t>
            </a:r>
            <a:r>
              <a:rPr lang="zh-TW" sz="6000" i="0" u="none" strike="noStrike" cap="none"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營養醫療組</a:t>
            </a:r>
            <a:r>
              <a:rPr lang="zh-TW" sz="6000" i="0" u="none" strike="noStrike" cap="none" baseline="30000" dirty="0">
                <a:solidFill>
                  <a:srgbClr val="1C09EB"/>
                </a:solidFill>
                <a:latin typeface="標楷體" panose="03000509000000000000" charset="-120"/>
                <a:ea typeface="標楷體" panose="03000509000000000000" charset="-120"/>
                <a:cs typeface="標楷體" panose="03000509000000000000" charset="-120"/>
                <a:sym typeface="標楷體" panose="03000509000000000000" charset="-120"/>
              </a:rPr>
              <a:t>2</a:t>
            </a:r>
          </a:p>
        </p:txBody>
      </p:sp>
      <p:sp>
        <p:nvSpPr>
          <p:cNvPr id="6" name="流程圖: 替代處理程序 5"/>
          <p:cNvSpPr/>
          <p:nvPr/>
        </p:nvSpPr>
        <p:spPr>
          <a:xfrm>
            <a:off x="792313" y="17498244"/>
            <a:ext cx="14617624" cy="3600400"/>
          </a:xfrm>
          <a:prstGeom prst="flowChartAlternateProcess">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50000" t="50000" r="50000" b="50000"/>
            </a:path>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dirty="0" smtClean="0">
              <a:latin typeface="標楷體" pitchFamily="65" charset="-120"/>
              <a:ea typeface="標楷體" pitchFamily="65" charset="-120"/>
            </a:endParaRPr>
          </a:p>
          <a:p>
            <a:r>
              <a:rPr lang="zh-TW" altLang="en-US" dirty="0" smtClean="0">
                <a:solidFill>
                  <a:schemeClr val="tx1"/>
                </a:solidFill>
                <a:latin typeface="標楷體" pitchFamily="65" charset="-120"/>
                <a:ea typeface="標楷體" pitchFamily="65" charset="-120"/>
              </a:rPr>
              <a:t>  </a:t>
            </a:r>
            <a:r>
              <a:rPr lang="zh-TW" altLang="zh-TW" sz="5400" b="1" dirty="0" smtClean="0">
                <a:solidFill>
                  <a:schemeClr val="tx1"/>
                </a:solidFill>
                <a:latin typeface="標楷體" pitchFamily="65" charset="-120"/>
                <a:ea typeface="標楷體" pitchFamily="65" charset="-120"/>
              </a:rPr>
              <a:t>在</a:t>
            </a:r>
            <a:r>
              <a:rPr lang="zh-TW" altLang="zh-TW" sz="5400" b="1" dirty="0">
                <a:solidFill>
                  <a:schemeClr val="tx1"/>
                </a:solidFill>
                <a:latin typeface="標楷體" pitchFamily="65" charset="-120"/>
                <a:ea typeface="標楷體" pitchFamily="65" charset="-120"/>
              </a:rPr>
              <a:t>臨床上，遇到嬰兒母親詢問哺餵母乳是否可減少發炎性腸道疾病的發生率。因此以實證醫學的方法來探討。</a:t>
            </a:r>
          </a:p>
          <a:p>
            <a:pPr algn="ctr"/>
            <a:endParaRPr lang="zh-TW" altLang="en-US" dirty="0"/>
          </a:p>
        </p:txBody>
      </p:sp>
      <p:sp>
        <p:nvSpPr>
          <p:cNvPr id="7" name="五邊形 6"/>
          <p:cNvSpPr/>
          <p:nvPr/>
        </p:nvSpPr>
        <p:spPr>
          <a:xfrm>
            <a:off x="720305" y="16850172"/>
            <a:ext cx="5544616" cy="129614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latin typeface="標楷體" pitchFamily="65" charset="-120"/>
                <a:ea typeface="標楷體" pitchFamily="65" charset="-120"/>
              </a:rPr>
              <a:t>目的</a:t>
            </a:r>
            <a:endParaRPr lang="zh-TW" altLang="en-US" dirty="0">
              <a:solidFill>
                <a:srgbClr val="FF0000"/>
              </a:solidFill>
              <a:latin typeface="標楷體" pitchFamily="65" charset="-120"/>
              <a:ea typeface="標楷體" pitchFamily="65" charset="-120"/>
            </a:endParaRPr>
          </a:p>
        </p:txBody>
      </p:sp>
      <p:sp>
        <p:nvSpPr>
          <p:cNvPr id="8" name="流程圖: 替代處理程序 7"/>
          <p:cNvSpPr/>
          <p:nvPr/>
        </p:nvSpPr>
        <p:spPr>
          <a:xfrm>
            <a:off x="720305" y="7993188"/>
            <a:ext cx="14905656" cy="8424936"/>
          </a:xfrm>
          <a:prstGeom prst="flowChartAlternateProcess">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50000" t="50000" r="50000" b="50000"/>
            </a:path>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dirty="0" smtClean="0">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r>
              <a:rPr lang="zh-TW" altLang="en-US" sz="5400" b="1" dirty="0" smtClean="0">
                <a:solidFill>
                  <a:schemeClr val="tx1"/>
                </a:solidFill>
                <a:latin typeface="標楷體" pitchFamily="65" charset="-120"/>
                <a:ea typeface="標楷體" pitchFamily="65" charset="-120"/>
              </a:rPr>
              <a:t>    </a:t>
            </a:r>
            <a:endParaRPr lang="en-US" altLang="zh-TW" sz="5400" b="1" dirty="0" smtClean="0">
              <a:solidFill>
                <a:schemeClr val="tx1"/>
              </a:solidFill>
              <a:latin typeface="標楷體" pitchFamily="65" charset="-120"/>
              <a:ea typeface="標楷體" pitchFamily="65" charset="-120"/>
            </a:endParaRPr>
          </a:p>
          <a:p>
            <a:r>
              <a:rPr lang="zh-TW" altLang="en-US" sz="5400" b="1" dirty="0" smtClean="0">
                <a:solidFill>
                  <a:schemeClr val="tx1"/>
                </a:solidFill>
                <a:latin typeface="標楷體" pitchFamily="65" charset="-120"/>
                <a:ea typeface="標楷體" pitchFamily="65" charset="-120"/>
              </a:rPr>
              <a:t>    發炎性腸道疾病包括克隆氏症及潰瘍性腸炎兩大類，常見的臨床症狀如反覆腹痛、腹瀉、發燒、糞便帶血與黏液等。嚴重的話會影響到孩童的生長發育造成發育遲緩。母乳的乳糖及母乳寡醣是母乳中第一和第三豐富的營養成分，接受母乳餵食的寶寶，腸道可以養出喜歡這</a:t>
            </a:r>
            <a:r>
              <a:rPr lang="en-US" altLang="zh-TW" sz="5400" b="1" dirty="0" smtClean="0">
                <a:solidFill>
                  <a:schemeClr val="tx1"/>
                </a:solidFill>
                <a:latin typeface="標楷體" pitchFamily="65" charset="-120"/>
                <a:ea typeface="標楷體" pitchFamily="65" charset="-120"/>
              </a:rPr>
              <a:t>2</a:t>
            </a:r>
            <a:r>
              <a:rPr lang="zh-TW" altLang="en-US" sz="5400" b="1" dirty="0" smtClean="0">
                <a:solidFill>
                  <a:schemeClr val="tx1"/>
                </a:solidFill>
                <a:latin typeface="標楷體" pitchFamily="65" charset="-120"/>
                <a:ea typeface="標楷體" pitchFamily="65" charset="-120"/>
              </a:rPr>
              <a:t>種成分的乳酸桿菌和雙歧桿菌，代謝後所產生的短鏈脂肪酸能將腸道維持在較酸性的環境，不利腸道致病菌的繁衍。</a:t>
            </a:r>
            <a:r>
              <a:rPr lang="zh-TW" altLang="en-US" sz="5400" dirty="0" smtClean="0">
                <a:solidFill>
                  <a:schemeClr val="tx1"/>
                </a:solidFill>
                <a:latin typeface="標楷體" pitchFamily="65" charset="-120"/>
                <a:ea typeface="標楷體" pitchFamily="65" charset="-120"/>
              </a:rPr>
              <a:t/>
            </a:r>
            <a:br>
              <a:rPr lang="zh-TW" altLang="en-US" sz="5400" dirty="0" smtClean="0">
                <a:solidFill>
                  <a:schemeClr val="tx1"/>
                </a:solidFill>
                <a:latin typeface="標楷體" pitchFamily="65" charset="-120"/>
                <a:ea typeface="標楷體" pitchFamily="65" charset="-120"/>
              </a:rPr>
            </a:br>
            <a:r>
              <a:rPr lang="zh-TW" altLang="en-US" sz="5400" dirty="0" smtClean="0">
                <a:solidFill>
                  <a:schemeClr val="tx1"/>
                </a:solidFill>
                <a:latin typeface="標楷體" pitchFamily="65" charset="-120"/>
                <a:ea typeface="標楷體" pitchFamily="65" charset="-120"/>
              </a:rPr>
              <a:t/>
            </a:r>
            <a:br>
              <a:rPr lang="zh-TW" altLang="en-US" sz="5400" dirty="0" smtClean="0">
                <a:solidFill>
                  <a:schemeClr val="tx1"/>
                </a:solidFill>
                <a:latin typeface="標楷體" pitchFamily="65" charset="-120"/>
                <a:ea typeface="標楷體" pitchFamily="65" charset="-120"/>
              </a:rPr>
            </a:br>
            <a:endParaRPr lang="zh-TW" altLang="zh-TW" sz="5400" b="1" dirty="0">
              <a:solidFill>
                <a:schemeClr val="tx1"/>
              </a:solidFill>
              <a:latin typeface="標楷體" pitchFamily="65" charset="-120"/>
              <a:ea typeface="標楷體" pitchFamily="65" charset="-120"/>
            </a:endParaRPr>
          </a:p>
          <a:p>
            <a:pPr algn="ctr"/>
            <a:endParaRPr lang="zh-TW" altLang="en-US" dirty="0"/>
          </a:p>
        </p:txBody>
      </p:sp>
      <p:sp>
        <p:nvSpPr>
          <p:cNvPr id="10" name="五邊形 9"/>
          <p:cNvSpPr/>
          <p:nvPr/>
        </p:nvSpPr>
        <p:spPr>
          <a:xfrm>
            <a:off x="648297" y="7345116"/>
            <a:ext cx="5544616" cy="129614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latin typeface="標楷體" pitchFamily="65" charset="-120"/>
                <a:ea typeface="標楷體" pitchFamily="65" charset="-120"/>
              </a:rPr>
              <a:t>背景</a:t>
            </a:r>
            <a:endParaRPr lang="zh-TW" altLang="en-US" dirty="0">
              <a:solidFill>
                <a:srgbClr val="FF0000"/>
              </a:solidFill>
              <a:latin typeface="標楷體" pitchFamily="65" charset="-120"/>
              <a:ea typeface="標楷體" pitchFamily="65" charset="-120"/>
            </a:endParaRPr>
          </a:p>
        </p:txBody>
      </p:sp>
      <p:graphicFrame>
        <p:nvGraphicFramePr>
          <p:cNvPr id="16" name="Group 34"/>
          <p:cNvGraphicFramePr>
            <a:graphicFrameLocks/>
          </p:cNvGraphicFramePr>
          <p:nvPr/>
        </p:nvGraphicFramePr>
        <p:xfrm>
          <a:off x="16490057" y="7417124"/>
          <a:ext cx="14761640" cy="15040584"/>
        </p:xfrm>
        <a:graphic>
          <a:graphicData uri="http://schemas.openxmlformats.org/drawingml/2006/table">
            <a:tbl>
              <a:tblPr>
                <a:tableStyleId>{1FECB4D8-DB02-4DC6-A0A2-4F2EBAE1DC90}</a:tableStyleId>
              </a:tblPr>
              <a:tblGrid>
                <a:gridCol w="10009111"/>
                <a:gridCol w="4752529"/>
              </a:tblGrid>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zh-TW" altLang="en-US" sz="4800" b="1" u="none" strike="noStrike" cap="none" normalizeH="0" baseline="0" dirty="0" smtClean="0">
                          <a:ln>
                            <a:noFill/>
                          </a:ln>
                          <a:effectLst/>
                          <a:latin typeface="標楷體" pitchFamily="65" charset="-120"/>
                          <a:ea typeface="標楷體" pitchFamily="65" charset="-120"/>
                        </a:rPr>
                        <a:t>                     </a:t>
                      </a:r>
                      <a:r>
                        <a:rPr kumimoji="1" lang="en-US" altLang="zh-TW" sz="4800" b="1" u="none" strike="noStrike" cap="none" normalizeH="0" baseline="0" dirty="0" smtClean="0">
                          <a:ln>
                            <a:noFill/>
                          </a:ln>
                          <a:effectLst/>
                          <a:latin typeface="標楷體" pitchFamily="65" charset="-120"/>
                          <a:ea typeface="標楷體" pitchFamily="65" charset="-120"/>
                        </a:rPr>
                        <a:t>Q</a:t>
                      </a:r>
                      <a:endParaRPr kumimoji="1" lang="en-US" altLang="zh-TW" sz="4800" b="1" i="0" u="none" strike="noStrike" cap="none" normalizeH="0" baseline="0" dirty="0" smtClean="0">
                        <a:ln>
                          <a:noFill/>
                        </a:ln>
                        <a:solidFill>
                          <a:srgbClr val="FFFFFF"/>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A</a:t>
                      </a:r>
                      <a:endParaRPr kumimoji="1" lang="en-US" altLang="zh-TW" sz="4800" b="1" i="0" u="none" strike="noStrike" cap="none" normalizeH="0" baseline="0" dirty="0" smtClean="0">
                        <a:ln>
                          <a:noFill/>
                        </a:ln>
                        <a:solidFill>
                          <a:srgbClr val="FFFFFF"/>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 typeface="+mj-lt"/>
                        <a:buNone/>
                        <a:tabLst/>
                      </a:pPr>
                      <a:r>
                        <a:rPr kumimoji="1" lang="en-US" altLang="zh-TW" sz="4800" b="1" u="none" strike="noStrike" cap="none" normalizeH="0" baseline="0" dirty="0" smtClean="0">
                          <a:ln>
                            <a:noFill/>
                          </a:ln>
                          <a:effectLst/>
                          <a:latin typeface="標楷體" pitchFamily="65" charset="-120"/>
                          <a:ea typeface="標楷體" pitchFamily="65" charset="-120"/>
                        </a:rPr>
                        <a:t>1.</a:t>
                      </a:r>
                      <a:r>
                        <a:rPr kumimoji="1" lang="zh-TW" altLang="en-US" sz="4800" b="1" u="none" strike="noStrike" cap="none" normalizeH="0" baseline="0" dirty="0" smtClean="0">
                          <a:ln>
                            <a:noFill/>
                          </a:ln>
                          <a:effectLst/>
                          <a:latin typeface="標楷體" pitchFamily="65" charset="-120"/>
                          <a:ea typeface="標楷體" pitchFamily="65" charset="-120"/>
                        </a:rPr>
                        <a:t>清楚的臨床問題</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 </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 typeface="+mj-lt"/>
                        <a:buNone/>
                        <a:tabLst/>
                      </a:pPr>
                      <a:r>
                        <a:rPr kumimoji="1" lang="en-US" altLang="zh-TW" sz="4800" b="1" u="none" strike="noStrike" cap="none" normalizeH="0" baseline="0" dirty="0" smtClean="0">
                          <a:ln>
                            <a:noFill/>
                          </a:ln>
                          <a:effectLst/>
                          <a:latin typeface="標楷體" pitchFamily="65" charset="-120"/>
                          <a:ea typeface="標楷體" pitchFamily="65" charset="-120"/>
                        </a:rPr>
                        <a:t>2.</a:t>
                      </a:r>
                      <a:r>
                        <a:rPr kumimoji="1" lang="zh-TW" altLang="en-US" sz="4800" b="1" u="none" strike="noStrike" cap="none" normalizeH="0" baseline="0" dirty="0" smtClean="0">
                          <a:ln>
                            <a:noFill/>
                          </a:ln>
                          <a:effectLst/>
                          <a:latin typeface="標楷體" pitchFamily="65" charset="-120"/>
                          <a:ea typeface="標楷體" pitchFamily="65" charset="-120"/>
                        </a:rPr>
                        <a:t>收納適當類型的研究</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3.</a:t>
                      </a:r>
                      <a:r>
                        <a:rPr kumimoji="1" lang="zh-TW" altLang="en-US" sz="4800" b="1" u="none" strike="noStrike" cap="none" normalizeH="0" baseline="0" dirty="0" smtClean="0">
                          <a:ln>
                            <a:noFill/>
                          </a:ln>
                          <a:effectLst/>
                          <a:latin typeface="標楷體" pitchFamily="65" charset="-120"/>
                          <a:ea typeface="標楷體" pitchFamily="65" charset="-120"/>
                        </a:rPr>
                        <a:t>是否包含所有重要的研究？</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4.</a:t>
                      </a:r>
                      <a:r>
                        <a:rPr kumimoji="1" lang="zh-TW" altLang="en-US" sz="4800" b="1" u="none" strike="noStrike" cap="none" normalizeH="0" baseline="0" dirty="0" smtClean="0">
                          <a:ln>
                            <a:noFill/>
                          </a:ln>
                          <a:effectLst/>
                          <a:latin typeface="標楷體" pitchFamily="65" charset="-120"/>
                          <a:ea typeface="標楷體" pitchFamily="65" charset="-120"/>
                        </a:rPr>
                        <a:t>對收納文章的品質有足夠的評估？</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1244802">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5.</a:t>
                      </a:r>
                      <a:r>
                        <a:rPr kumimoji="1" lang="zh-TW" altLang="en-US" sz="4800" b="1" u="none" strike="noStrike" cap="none" normalizeH="0" baseline="0" dirty="0" smtClean="0">
                          <a:ln>
                            <a:noFill/>
                          </a:ln>
                          <a:effectLst/>
                          <a:latin typeface="標楷體" pitchFamily="65" charset="-120"/>
                          <a:ea typeface="標楷體" pitchFamily="65" charset="-120"/>
                        </a:rPr>
                        <a:t>結果的合併是否合理？</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en-US" altLang="zh-TW" sz="4800" b="1" u="none" strike="noStrike" cap="none" normalizeH="0" baseline="0" dirty="0" smtClean="0">
                          <a:ln>
                            <a:noFill/>
                          </a:ln>
                          <a:solidFill>
                            <a:srgbClr val="FF0000"/>
                          </a:solidFill>
                          <a:effectLst/>
                          <a:latin typeface="標楷體" pitchFamily="65" charset="-120"/>
                          <a:ea typeface="標楷體" pitchFamily="65" charset="-120"/>
                        </a:rPr>
                        <a:t>No(</a:t>
                      </a:r>
                      <a:r>
                        <a:rPr lang="zh-TW" altLang="en-US" sz="4800" b="1" dirty="0" smtClean="0">
                          <a:solidFill>
                            <a:srgbClr val="FF0000"/>
                          </a:solidFill>
                          <a:latin typeface="Times New Roman" pitchFamily="18" charset="0"/>
                          <a:ea typeface="標楷體" pitchFamily="65" charset="-120"/>
                          <a:cs typeface="Times New Roman" pitchFamily="18" charset="0"/>
                        </a:rPr>
                        <a:t>未將結果合併呈現</a:t>
                      </a:r>
                      <a:r>
                        <a:rPr lang="en-US" altLang="zh-TW" sz="4800" b="1" dirty="0" smtClean="0">
                          <a:solidFill>
                            <a:srgbClr val="FF0000"/>
                          </a:solidFill>
                          <a:latin typeface="Times New Roman" pitchFamily="18" charset="0"/>
                          <a:ea typeface="標楷體" pitchFamily="65" charset="-120"/>
                          <a:cs typeface="Times New Roman" pitchFamily="18" charset="0"/>
                        </a:rPr>
                        <a:t>)</a:t>
                      </a: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1496723">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6.</a:t>
                      </a:r>
                      <a:r>
                        <a:rPr kumimoji="1" lang="zh-TW" altLang="en-US" sz="4800" b="1" u="none" strike="noStrike" cap="none" normalizeH="0" baseline="0" dirty="0" smtClean="0">
                          <a:ln>
                            <a:noFill/>
                          </a:ln>
                          <a:effectLst/>
                          <a:latin typeface="標楷體" pitchFamily="65" charset="-120"/>
                          <a:ea typeface="標楷體" pitchFamily="65" charset="-120"/>
                        </a:rPr>
                        <a:t>結果的呈現是否適當？</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solidFill>
                            <a:srgbClr val="FF0000"/>
                          </a:solidFill>
                          <a:effectLst/>
                          <a:latin typeface="標楷體" pitchFamily="65" charset="-120"/>
                          <a:ea typeface="標楷體" pitchFamily="65" charset="-120"/>
                        </a:rPr>
                        <a:t>No(</a:t>
                      </a:r>
                      <a:r>
                        <a:rPr lang="zh-TW" altLang="en-US" sz="4800" b="1" dirty="0" smtClean="0">
                          <a:solidFill>
                            <a:srgbClr val="FF0000"/>
                          </a:solidFill>
                          <a:latin typeface="Times New Roman" pitchFamily="18" charset="0"/>
                          <a:ea typeface="標楷體" pitchFamily="65" charset="-120"/>
                          <a:cs typeface="Times New Roman" pitchFamily="18" charset="0"/>
                        </a:rPr>
                        <a:t>未將結果合併呈現</a:t>
                      </a:r>
                      <a:r>
                        <a:rPr lang="en-US" altLang="zh-TW" sz="4800" b="1" dirty="0" smtClean="0">
                          <a:solidFill>
                            <a:srgbClr val="FF0000"/>
                          </a:solidFill>
                          <a:latin typeface="Times New Roman" pitchFamily="18" charset="0"/>
                          <a:ea typeface="標楷體" pitchFamily="65" charset="-120"/>
                          <a:cs typeface="Times New Roman" pitchFamily="18" charset="0"/>
                        </a:rPr>
                        <a:t>)</a:t>
                      </a:r>
                      <a:endParaRPr kumimoji="1" lang="en-US" altLang="zh-TW" sz="48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1460612">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7.</a:t>
                      </a:r>
                      <a:r>
                        <a:rPr kumimoji="1" lang="zh-TW" altLang="en-US" sz="4800" b="1" u="none" strike="noStrike" cap="none" normalizeH="0" baseline="0" dirty="0" smtClean="0">
                          <a:ln>
                            <a:noFill/>
                          </a:ln>
                          <a:effectLst/>
                          <a:latin typeface="標楷體" pitchFamily="65" charset="-120"/>
                          <a:ea typeface="標楷體" pitchFamily="65" charset="-120"/>
                        </a:rPr>
                        <a:t>結果是否精確</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solidFill>
                            <a:srgbClr val="FF0000"/>
                          </a:solidFill>
                          <a:effectLst/>
                          <a:latin typeface="標楷體" pitchFamily="65" charset="-120"/>
                          <a:ea typeface="標楷體" pitchFamily="65" charset="-120"/>
                        </a:rPr>
                        <a:t>No(</a:t>
                      </a:r>
                      <a:r>
                        <a:rPr lang="en-US" altLang="zh-TW" sz="4800" b="1" dirty="0" smtClean="0">
                          <a:solidFill>
                            <a:srgbClr val="FF0000"/>
                          </a:solidFill>
                          <a:latin typeface="Times New Roman" pitchFamily="18" charset="0"/>
                          <a:ea typeface="標楷體" pitchFamily="65" charset="-120"/>
                          <a:cs typeface="Times New Roman" pitchFamily="18" charset="0"/>
                        </a:rPr>
                        <a:t>95%CI</a:t>
                      </a:r>
                      <a:r>
                        <a:rPr lang="zh-TW" altLang="en-US" sz="4800" b="1" dirty="0" smtClean="0">
                          <a:solidFill>
                            <a:srgbClr val="FF0000"/>
                          </a:solidFill>
                          <a:latin typeface="Times New Roman" pitchFamily="18" charset="0"/>
                          <a:ea typeface="標楷體" pitchFamily="65" charset="-120"/>
                          <a:cs typeface="Times New Roman" pitchFamily="18" charset="0"/>
                        </a:rPr>
                        <a:t>差異未小於</a:t>
                      </a:r>
                      <a:r>
                        <a:rPr lang="en-US" altLang="zh-TW" sz="4800" b="1" dirty="0" smtClean="0">
                          <a:solidFill>
                            <a:srgbClr val="FF0000"/>
                          </a:solidFill>
                          <a:latin typeface="Times New Roman" pitchFamily="18" charset="0"/>
                          <a:ea typeface="標楷體" pitchFamily="65" charset="-120"/>
                          <a:cs typeface="Times New Roman" pitchFamily="18" charset="0"/>
                        </a:rPr>
                        <a:t>0.25)</a:t>
                      </a:r>
                      <a:endParaRPr kumimoji="1" lang="en-US" altLang="zh-TW" sz="48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1640525">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8.</a:t>
                      </a:r>
                      <a:r>
                        <a:rPr kumimoji="1" lang="zh-TW" altLang="en-US" sz="4800" b="1" u="none" strike="noStrike" cap="none" normalizeH="0" baseline="0" dirty="0" smtClean="0">
                          <a:ln>
                            <a:noFill/>
                          </a:ln>
                          <a:effectLst/>
                          <a:latin typeface="標楷體" pitchFamily="65" charset="-120"/>
                          <a:ea typeface="標楷體" pitchFamily="65" charset="-120"/>
                        </a:rPr>
                        <a:t>結果是否能運用於本地的民眾</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solidFill>
                            <a:srgbClr val="FF0000"/>
                          </a:solidFill>
                          <a:effectLst/>
                          <a:latin typeface="標楷體" pitchFamily="65" charset="-120"/>
                          <a:ea typeface="標楷體" pitchFamily="65" charset="-120"/>
                        </a:rPr>
                        <a:t>No(</a:t>
                      </a:r>
                      <a:r>
                        <a:rPr kumimoji="1" lang="zh-TW" altLang="en-US" sz="4800" b="1" u="none" strike="noStrike" cap="none" normalizeH="0" baseline="0" dirty="0" smtClean="0">
                          <a:ln>
                            <a:noFill/>
                          </a:ln>
                          <a:solidFill>
                            <a:srgbClr val="FF0000"/>
                          </a:solidFill>
                          <a:effectLst/>
                          <a:latin typeface="標楷體" pitchFamily="65" charset="-120"/>
                          <a:ea typeface="標楷體" pitchFamily="65" charset="-120"/>
                        </a:rPr>
                        <a:t>研究未包含亞洲國家</a:t>
                      </a:r>
                      <a:r>
                        <a:rPr kumimoji="1" lang="en-US" altLang="zh-TW" sz="4800" b="1" u="none" strike="noStrike" cap="none" normalizeH="0" baseline="0" dirty="0" smtClean="0">
                          <a:ln>
                            <a:noFill/>
                          </a:ln>
                          <a:solidFill>
                            <a:srgbClr val="FF0000"/>
                          </a:solidFill>
                          <a:effectLst/>
                          <a:latin typeface="標楷體" pitchFamily="65" charset="-120"/>
                          <a:ea typeface="標楷體" pitchFamily="65" charset="-120"/>
                        </a:rPr>
                        <a:t>)</a:t>
                      </a:r>
                      <a:endParaRPr kumimoji="1" lang="en-US" altLang="zh-TW" sz="4800" b="1"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523722">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9.</a:t>
                      </a:r>
                      <a:r>
                        <a:rPr kumimoji="1" lang="zh-TW" altLang="en-US" sz="4800" b="1" u="none" strike="noStrike" cap="none" normalizeH="0" baseline="0" dirty="0" smtClean="0">
                          <a:ln>
                            <a:noFill/>
                          </a:ln>
                          <a:effectLst/>
                          <a:latin typeface="標楷體" pitchFamily="65" charset="-120"/>
                          <a:ea typeface="標楷體" pitchFamily="65" charset="-120"/>
                        </a:rPr>
                        <a:t>所有重要的結果都被考慮進去</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l"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10.</a:t>
                      </a:r>
                      <a:r>
                        <a:rPr kumimoji="1" lang="zh-TW" altLang="en-US" sz="4800" b="1" u="none" strike="noStrike" cap="none" normalizeH="0" baseline="0" dirty="0" smtClean="0">
                          <a:ln>
                            <a:noFill/>
                          </a:ln>
                          <a:effectLst/>
                          <a:latin typeface="標楷體" pitchFamily="65" charset="-120"/>
                          <a:ea typeface="標楷體" pitchFamily="65" charset="-120"/>
                        </a:rPr>
                        <a:t>得到的益處大於傷害和花費</a:t>
                      </a:r>
                      <a:r>
                        <a:rPr kumimoji="1" lang="en-US" altLang="zh-TW" sz="4800" b="1" u="none" strike="noStrike" cap="none" normalizeH="0" baseline="0" dirty="0" smtClean="0">
                          <a:ln>
                            <a:noFill/>
                          </a:ln>
                          <a:effectLst/>
                          <a:latin typeface="標楷體" pitchFamily="65" charset="-120"/>
                          <a:ea typeface="標楷體" pitchFamily="65" charset="-120"/>
                        </a:rPr>
                        <a:t>?</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lvl1pPr marL="0" algn="l" defTabSz="1007943" rtl="0" eaLnBrk="1" latinLnBrk="0" hangingPunct="1">
                        <a:defRPr sz="2000" kern="1200">
                          <a:solidFill>
                            <a:schemeClr val="tx1"/>
                          </a:solidFill>
                          <a:latin typeface="Constantia"/>
                        </a:defRPr>
                      </a:lvl1pPr>
                      <a:lvl2pPr marL="503972" algn="l" defTabSz="1007943" rtl="0" eaLnBrk="1" latinLnBrk="0" hangingPunct="1">
                        <a:defRPr sz="2000" kern="1200">
                          <a:solidFill>
                            <a:schemeClr val="tx1"/>
                          </a:solidFill>
                          <a:latin typeface="Constantia"/>
                        </a:defRPr>
                      </a:lvl2pPr>
                      <a:lvl3pPr marL="1007943" algn="l" defTabSz="1007943" rtl="0" eaLnBrk="1" latinLnBrk="0" hangingPunct="1">
                        <a:defRPr sz="2000" kern="1200">
                          <a:solidFill>
                            <a:schemeClr val="tx1"/>
                          </a:solidFill>
                          <a:latin typeface="Constantia"/>
                        </a:defRPr>
                      </a:lvl3pPr>
                      <a:lvl4pPr marL="1511915" algn="l" defTabSz="1007943" rtl="0" eaLnBrk="1" latinLnBrk="0" hangingPunct="1">
                        <a:defRPr sz="2000" kern="1200">
                          <a:solidFill>
                            <a:schemeClr val="tx1"/>
                          </a:solidFill>
                          <a:latin typeface="Constantia"/>
                        </a:defRPr>
                      </a:lvl4pPr>
                      <a:lvl5pPr marL="2015886" algn="l" defTabSz="1007943" rtl="0" eaLnBrk="1" latinLnBrk="0" hangingPunct="1">
                        <a:defRPr sz="2000" kern="1200">
                          <a:solidFill>
                            <a:schemeClr val="tx1"/>
                          </a:solidFill>
                          <a:latin typeface="Constantia"/>
                        </a:defRPr>
                      </a:lvl5pPr>
                      <a:lvl6pPr marL="2519858" algn="l" defTabSz="1007943" rtl="0" eaLnBrk="1" latinLnBrk="0" hangingPunct="1">
                        <a:defRPr sz="2000" kern="1200">
                          <a:solidFill>
                            <a:schemeClr val="tx1"/>
                          </a:solidFill>
                          <a:latin typeface="Constantia"/>
                        </a:defRPr>
                      </a:lvl6pPr>
                      <a:lvl7pPr marL="3023829" algn="l" defTabSz="1007943" rtl="0" eaLnBrk="1" latinLnBrk="0" hangingPunct="1">
                        <a:defRPr sz="2000" kern="1200">
                          <a:solidFill>
                            <a:schemeClr val="tx1"/>
                          </a:solidFill>
                          <a:latin typeface="Constantia"/>
                        </a:defRPr>
                      </a:lvl7pPr>
                      <a:lvl8pPr marL="3527801" algn="l" defTabSz="1007943" rtl="0" eaLnBrk="1" latinLnBrk="0" hangingPunct="1">
                        <a:defRPr sz="2000" kern="1200">
                          <a:solidFill>
                            <a:schemeClr val="tx1"/>
                          </a:solidFill>
                          <a:latin typeface="Constantia"/>
                        </a:defRPr>
                      </a:lvl8pPr>
                      <a:lvl9pPr marL="4031772" algn="l" defTabSz="1007943" rtl="0" eaLnBrk="1" latinLnBrk="0" hangingPunct="1">
                        <a:defRPr sz="2000" kern="1200">
                          <a:solidFill>
                            <a:schemeClr val="tx1"/>
                          </a:solidFill>
                          <a:latin typeface="Constantia"/>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u="none" strike="noStrike" cap="none" normalizeH="0" baseline="0" dirty="0" smtClean="0">
                          <a:ln>
                            <a:noFill/>
                          </a:ln>
                          <a:effectLst/>
                          <a:latin typeface="標楷體" pitchFamily="65" charset="-120"/>
                          <a:ea typeface="標楷體" pitchFamily="65" charset="-120"/>
                        </a:rPr>
                        <a:t>Yes</a:t>
                      </a:r>
                      <a:endPar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r h="802850">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lang="en-US" altLang="zh-TW" sz="4800" b="1" dirty="0" smtClean="0">
                          <a:solidFill>
                            <a:schemeClr val="tx1"/>
                          </a:solidFill>
                          <a:latin typeface="標楷體" pitchFamily="65" charset="-120"/>
                          <a:ea typeface="標楷體" pitchFamily="65" charset="-120"/>
                        </a:rPr>
                        <a:t>Oxford CEBM 2011 </a:t>
                      </a:r>
                      <a:r>
                        <a:rPr lang="zh-TW" altLang="en-US" sz="4800" b="1" dirty="0" smtClean="0">
                          <a:solidFill>
                            <a:schemeClr val="tx1"/>
                          </a:solidFill>
                          <a:latin typeface="標楷體" pitchFamily="65" charset="-120"/>
                          <a:ea typeface="標楷體" pitchFamily="65" charset="-120"/>
                        </a:rPr>
                        <a:t>證據等級</a:t>
                      </a:r>
                      <a:r>
                        <a:rPr lang="en-US" altLang="zh-TW" sz="4800" b="1" dirty="0" smtClean="0">
                          <a:solidFill>
                            <a:schemeClr val="tx1"/>
                          </a:solidFill>
                          <a:latin typeface="標楷體" pitchFamily="65" charset="-120"/>
                          <a:ea typeface="標楷體" pitchFamily="65" charset="-120"/>
                        </a:rPr>
                        <a:t> </a:t>
                      </a:r>
                      <a:endParaRPr kumimoji="1" lang="zh-TW" altLang="en-US"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en-US" altLang="zh-TW" sz="48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LEVEL2</a:t>
                      </a:r>
                    </a:p>
                  </a:txBody>
                  <a:tcPr marL="82944" marR="82944" marT="41475" marB="414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tcPr>
                </a:tc>
              </a:tr>
            </a:tbl>
          </a:graphicData>
        </a:graphic>
      </p:graphicFrame>
      <p:sp>
        <p:nvSpPr>
          <p:cNvPr id="17" name="五邊形 16"/>
          <p:cNvSpPr/>
          <p:nvPr/>
        </p:nvSpPr>
        <p:spPr>
          <a:xfrm>
            <a:off x="16202025" y="7057084"/>
            <a:ext cx="7992888" cy="1224136"/>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FF0000"/>
                </a:solidFill>
                <a:latin typeface="標楷體" pitchFamily="65" charset="-120"/>
                <a:ea typeface="標楷體" pitchFamily="65" charset="-120"/>
              </a:rPr>
              <a:t>CASP</a:t>
            </a:r>
            <a:r>
              <a:rPr lang="zh-TW" altLang="en-US" dirty="0" smtClean="0">
                <a:solidFill>
                  <a:srgbClr val="FF0000"/>
                </a:solidFill>
                <a:latin typeface="標楷體" pitchFamily="65" charset="-120"/>
                <a:ea typeface="標楷體" pitchFamily="65" charset="-120"/>
              </a:rPr>
              <a:t>評讀結果</a:t>
            </a:r>
            <a:endParaRPr lang="zh-TW" altLang="en-US" dirty="0">
              <a:solidFill>
                <a:srgbClr val="FF0000"/>
              </a:solidFill>
              <a:latin typeface="標楷體" pitchFamily="65" charset="-120"/>
              <a:ea typeface="標楷體" pitchFamily="65" charset="-120"/>
            </a:endParaRPr>
          </a:p>
        </p:txBody>
      </p:sp>
      <p:sp>
        <p:nvSpPr>
          <p:cNvPr id="19" name="流程圖: 替代處理程序 18"/>
          <p:cNvSpPr/>
          <p:nvPr/>
        </p:nvSpPr>
        <p:spPr>
          <a:xfrm>
            <a:off x="16274033" y="22970852"/>
            <a:ext cx="14761415" cy="9937104"/>
          </a:xfrm>
          <a:prstGeom prst="flowChartAlternateProcess">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50000" t="50000" r="50000" b="50000"/>
            </a:path>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5400" b="1" dirty="0" smtClean="0">
                <a:solidFill>
                  <a:schemeClr val="tx1"/>
                </a:solidFill>
                <a:latin typeface="標楷體" pitchFamily="65" charset="-120"/>
                <a:ea typeface="標楷體" pitchFamily="65" charset="-120"/>
              </a:rPr>
              <a:t>    </a:t>
            </a:r>
            <a:endParaRPr lang="en-US" altLang="zh-TW" sz="5400" b="1" dirty="0" smtClean="0">
              <a:solidFill>
                <a:schemeClr val="tx1"/>
              </a:solidFill>
              <a:latin typeface="標楷體" pitchFamily="65" charset="-120"/>
              <a:ea typeface="標楷體" pitchFamily="65" charset="-120"/>
            </a:endParaRPr>
          </a:p>
          <a:p>
            <a:r>
              <a:rPr lang="zh-TW" altLang="en-US" sz="5400" b="1" dirty="0" smtClean="0">
                <a:solidFill>
                  <a:schemeClr val="tx1"/>
                </a:solidFill>
                <a:latin typeface="標楷體" pitchFamily="65" charset="-120"/>
                <a:ea typeface="標楷體" pitchFamily="65" charset="-120"/>
              </a:rPr>
              <a:t>    </a:t>
            </a:r>
            <a:r>
              <a:rPr lang="zh-TW" altLang="zh-TW" sz="5400" b="1" dirty="0" smtClean="0">
                <a:solidFill>
                  <a:schemeClr val="tx1"/>
                </a:solidFill>
                <a:latin typeface="標楷體" pitchFamily="65" charset="-120"/>
                <a:ea typeface="標楷體" pitchFamily="65" charset="-120"/>
              </a:rPr>
              <a:t>關於</a:t>
            </a:r>
            <a:r>
              <a:rPr lang="zh-TW" altLang="zh-TW" sz="5400" b="1" dirty="0">
                <a:solidFill>
                  <a:srgbClr val="FF0000"/>
                </a:solidFill>
                <a:latin typeface="標楷體" pitchFamily="65" charset="-120"/>
                <a:ea typeface="標楷體" pitchFamily="65" charset="-120"/>
              </a:rPr>
              <a:t>哺餵母乳與後代發炎性腸道疾病</a:t>
            </a:r>
            <a:r>
              <a:rPr lang="zh-TW" altLang="zh-TW" sz="5400" b="1" dirty="0">
                <a:solidFill>
                  <a:schemeClr val="tx1"/>
                </a:solidFill>
                <a:latin typeface="標楷體" pitchFamily="65" charset="-120"/>
                <a:ea typeface="標楷體" pitchFamily="65" charset="-120"/>
              </a:rPr>
              <a:t>之間關係的</a:t>
            </a:r>
            <a:r>
              <a:rPr lang="zh-TW" altLang="zh-TW" sz="5400" b="1" dirty="0">
                <a:solidFill>
                  <a:srgbClr val="FF0000"/>
                </a:solidFill>
                <a:latin typeface="標楷體" pitchFamily="65" charset="-120"/>
                <a:ea typeface="標楷體" pitchFamily="65" charset="-120"/>
              </a:rPr>
              <a:t>證據尚無定論</a:t>
            </a:r>
            <a:r>
              <a:rPr lang="zh-TW" altLang="zh-TW" sz="5400" b="1" dirty="0">
                <a:solidFill>
                  <a:schemeClr val="tx1"/>
                </a:solidFill>
                <a:latin typeface="標楷體" pitchFamily="65" charset="-120"/>
                <a:ea typeface="標楷體" pitchFamily="65" charset="-120"/>
              </a:rPr>
              <a:t>。無足夠的證據來確定母乳餵養持續時間長短與後代的發炎性腸道疾病之間是否存在關係。但來自病例對照研究的證據顯示，母乳餵養的持續時間較短，發炎性腸道疾病風險較高。在</a:t>
            </a:r>
            <a:r>
              <a:rPr lang="zh-TW" altLang="zh-TW" sz="5400" b="1" dirty="0">
                <a:solidFill>
                  <a:srgbClr val="FF0000"/>
                </a:solidFill>
                <a:latin typeface="標楷體" pitchFamily="65" charset="-120"/>
                <a:ea typeface="標楷體" pitchFamily="65" charset="-120"/>
              </a:rPr>
              <a:t>兩個病例對照研究</a:t>
            </a:r>
            <a:r>
              <a:rPr lang="zh-TW" altLang="zh-TW" sz="5400" b="1" dirty="0">
                <a:solidFill>
                  <a:schemeClr val="tx1"/>
                </a:solidFill>
                <a:latin typeface="標楷體" pitchFamily="65" charset="-120"/>
                <a:ea typeface="標楷體" pitchFamily="65" charset="-120"/>
              </a:rPr>
              <a:t>中，母乳餵養</a:t>
            </a:r>
            <a:r>
              <a:rPr lang="zh-TW" altLang="zh-TW" sz="5400" b="1" dirty="0">
                <a:solidFill>
                  <a:srgbClr val="FF0000"/>
                </a:solidFill>
                <a:latin typeface="標楷體" pitchFamily="65" charset="-120"/>
                <a:ea typeface="標楷體" pitchFamily="65" charset="-120"/>
              </a:rPr>
              <a:t>持續</a:t>
            </a:r>
            <a:r>
              <a:rPr lang="en-US" altLang="zh-TW" sz="5400" b="1" dirty="0">
                <a:solidFill>
                  <a:srgbClr val="FF0000"/>
                </a:solidFill>
                <a:latin typeface="標楷體" pitchFamily="65" charset="-120"/>
                <a:ea typeface="標楷體" pitchFamily="65" charset="-120"/>
              </a:rPr>
              <a:t> 3-6</a:t>
            </a:r>
            <a:r>
              <a:rPr lang="zh-TW" altLang="zh-TW" sz="5400" b="1" dirty="0">
                <a:solidFill>
                  <a:srgbClr val="FF0000"/>
                </a:solidFill>
                <a:latin typeface="標楷體" pitchFamily="65" charset="-120"/>
                <a:ea typeface="標楷體" pitchFamily="65" charset="-120"/>
              </a:rPr>
              <a:t>、</a:t>
            </a:r>
            <a:r>
              <a:rPr lang="en-US" altLang="zh-TW" sz="5400" b="1" dirty="0">
                <a:solidFill>
                  <a:srgbClr val="FF0000"/>
                </a:solidFill>
                <a:latin typeface="標楷體" pitchFamily="65" charset="-120"/>
                <a:ea typeface="標楷體" pitchFamily="65" charset="-120"/>
              </a:rPr>
              <a:t>6-12</a:t>
            </a:r>
            <a:r>
              <a:rPr lang="zh-TW" altLang="zh-TW" sz="5400" b="1" dirty="0">
                <a:solidFill>
                  <a:srgbClr val="FF0000"/>
                </a:solidFill>
                <a:latin typeface="標楷體" pitchFamily="65" charset="-120"/>
                <a:ea typeface="標楷體" pitchFamily="65" charset="-120"/>
              </a:rPr>
              <a:t>和</a:t>
            </a:r>
            <a:r>
              <a:rPr lang="en-US" altLang="zh-TW" sz="5400" b="1" dirty="0">
                <a:solidFill>
                  <a:srgbClr val="FF0000"/>
                </a:solidFill>
                <a:latin typeface="標楷體" pitchFamily="65" charset="-120"/>
                <a:ea typeface="標楷體" pitchFamily="65" charset="-120"/>
              </a:rPr>
              <a:t>&gt;12 </a:t>
            </a:r>
            <a:r>
              <a:rPr lang="zh-TW" altLang="zh-TW" sz="5400" b="1" dirty="0">
                <a:solidFill>
                  <a:srgbClr val="FF0000"/>
                </a:solidFill>
                <a:latin typeface="標楷體" pitchFamily="65" charset="-120"/>
                <a:ea typeface="標楷體" pitchFamily="65" charset="-120"/>
              </a:rPr>
              <a:t>個月</a:t>
            </a:r>
            <a:r>
              <a:rPr lang="zh-TW" altLang="zh-TW" sz="5400" b="1" dirty="0">
                <a:solidFill>
                  <a:schemeClr val="tx1"/>
                </a:solidFill>
                <a:latin typeface="標楷體" pitchFamily="65" charset="-120"/>
                <a:ea typeface="標楷體" pitchFamily="65" charset="-120"/>
              </a:rPr>
              <a:t>與未曾哺餵母乳相比，</a:t>
            </a:r>
            <a:r>
              <a:rPr lang="zh-TW" altLang="zh-TW" sz="5400" b="1" dirty="0">
                <a:solidFill>
                  <a:srgbClr val="FF0000"/>
                </a:solidFill>
                <a:latin typeface="標楷體" pitchFamily="65" charset="-120"/>
                <a:ea typeface="標楷體" pitchFamily="65" charset="-120"/>
              </a:rPr>
              <a:t>克隆氏症的機率顯著降低</a:t>
            </a:r>
            <a:r>
              <a:rPr lang="zh-TW" altLang="zh-TW" sz="5400" b="1" dirty="0">
                <a:solidFill>
                  <a:schemeClr val="tx1"/>
                </a:solidFill>
                <a:latin typeface="標楷體" pitchFamily="65" charset="-120"/>
                <a:ea typeface="標楷體" pitchFamily="65" charset="-120"/>
              </a:rPr>
              <a:t>。</a:t>
            </a:r>
            <a:r>
              <a:rPr lang="zh-TW" altLang="zh-TW" sz="5400" b="1" dirty="0">
                <a:solidFill>
                  <a:srgbClr val="FF0000"/>
                </a:solidFill>
                <a:latin typeface="標楷體" pitchFamily="65" charset="-120"/>
                <a:ea typeface="標楷體" pitchFamily="65" charset="-120"/>
              </a:rPr>
              <a:t>另兩個病例對照研究</a:t>
            </a:r>
            <a:r>
              <a:rPr lang="zh-TW" altLang="zh-TW" sz="5400" b="1" dirty="0">
                <a:solidFill>
                  <a:schemeClr val="tx1"/>
                </a:solidFill>
                <a:latin typeface="標楷體" pitchFamily="65" charset="-120"/>
                <a:ea typeface="標楷體" pitchFamily="65" charset="-120"/>
              </a:rPr>
              <a:t>中，母乳餵養</a:t>
            </a:r>
            <a:r>
              <a:rPr lang="zh-TW" altLang="zh-TW" sz="5400" b="1" dirty="0">
                <a:solidFill>
                  <a:srgbClr val="FF0000"/>
                </a:solidFill>
                <a:latin typeface="標楷體" pitchFamily="65" charset="-120"/>
                <a:ea typeface="標楷體" pitchFamily="65" charset="-120"/>
              </a:rPr>
              <a:t>持續</a:t>
            </a:r>
            <a:r>
              <a:rPr lang="en-US" altLang="zh-TW" sz="5400" b="1" dirty="0">
                <a:solidFill>
                  <a:srgbClr val="FF0000"/>
                </a:solidFill>
                <a:latin typeface="標楷體" pitchFamily="65" charset="-120"/>
                <a:ea typeface="標楷體" pitchFamily="65" charset="-120"/>
              </a:rPr>
              <a:t>6-12</a:t>
            </a:r>
            <a:r>
              <a:rPr lang="zh-TW" altLang="zh-TW" sz="5400" b="1" dirty="0">
                <a:solidFill>
                  <a:srgbClr val="FF0000"/>
                </a:solidFill>
                <a:latin typeface="標楷體" pitchFamily="65" charset="-120"/>
                <a:ea typeface="標楷體" pitchFamily="65" charset="-120"/>
              </a:rPr>
              <a:t>個月和</a:t>
            </a:r>
            <a:r>
              <a:rPr lang="en-US" altLang="zh-TW" sz="5400" b="1" dirty="0">
                <a:solidFill>
                  <a:srgbClr val="FF0000"/>
                </a:solidFill>
                <a:latin typeface="標楷體" pitchFamily="65" charset="-120"/>
                <a:ea typeface="標楷體" pitchFamily="65" charset="-120"/>
              </a:rPr>
              <a:t>&gt;12 </a:t>
            </a:r>
            <a:r>
              <a:rPr lang="zh-TW" altLang="zh-TW" sz="5400" b="1" dirty="0">
                <a:solidFill>
                  <a:srgbClr val="FF0000"/>
                </a:solidFill>
                <a:latin typeface="標楷體" pitchFamily="65" charset="-120"/>
                <a:ea typeface="標楷體" pitchFamily="65" charset="-120"/>
              </a:rPr>
              <a:t>個月</a:t>
            </a:r>
            <a:r>
              <a:rPr lang="zh-TW" altLang="zh-TW" sz="5400" b="1" dirty="0">
                <a:solidFill>
                  <a:schemeClr val="tx1"/>
                </a:solidFill>
                <a:latin typeface="標楷體" pitchFamily="65" charset="-120"/>
                <a:ea typeface="標楷體" pitchFamily="65" charset="-120"/>
              </a:rPr>
              <a:t>與未曾哺餵母乳相比，</a:t>
            </a:r>
            <a:r>
              <a:rPr lang="zh-TW" altLang="zh-TW" sz="5400" b="1" dirty="0">
                <a:solidFill>
                  <a:srgbClr val="FF0000"/>
                </a:solidFill>
                <a:latin typeface="標楷體" pitchFamily="65" charset="-120"/>
                <a:ea typeface="標楷體" pitchFamily="65" charset="-120"/>
              </a:rPr>
              <a:t>潰瘍性結腸炎的機率顯著降低</a:t>
            </a:r>
            <a:r>
              <a:rPr lang="zh-TW" altLang="zh-TW" sz="5400" b="1" dirty="0">
                <a:solidFill>
                  <a:schemeClr val="tx1"/>
                </a:solidFill>
                <a:latin typeface="標楷體" pitchFamily="65" charset="-120"/>
                <a:ea typeface="標楷體" pitchFamily="65" charset="-120"/>
              </a:rPr>
              <a:t>。</a:t>
            </a:r>
            <a:endParaRPr lang="zh-TW" altLang="en-US" b="1" dirty="0">
              <a:solidFill>
                <a:schemeClr val="tx1"/>
              </a:solidFill>
              <a:latin typeface="標楷體" pitchFamily="65" charset="-120"/>
              <a:ea typeface="標楷體" pitchFamily="65" charset="-120"/>
            </a:endParaRPr>
          </a:p>
        </p:txBody>
      </p:sp>
      <p:sp>
        <p:nvSpPr>
          <p:cNvPr id="20" name="五邊形 19"/>
          <p:cNvSpPr/>
          <p:nvPr/>
        </p:nvSpPr>
        <p:spPr>
          <a:xfrm>
            <a:off x="16346041" y="22466796"/>
            <a:ext cx="5544616" cy="129614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latin typeface="標楷體" pitchFamily="65" charset="-120"/>
                <a:ea typeface="標楷體" pitchFamily="65" charset="-120"/>
              </a:rPr>
              <a:t>結論</a:t>
            </a:r>
            <a:endParaRPr lang="zh-TW" altLang="en-US" dirty="0">
              <a:solidFill>
                <a:srgbClr val="FF0000"/>
              </a:solidFill>
              <a:latin typeface="標楷體" pitchFamily="65" charset="-120"/>
              <a:ea typeface="標楷體" pitchFamily="65" charset="-120"/>
            </a:endParaRPr>
          </a:p>
        </p:txBody>
      </p:sp>
      <p:sp>
        <p:nvSpPr>
          <p:cNvPr id="21" name="流程圖: 替代處理程序 20"/>
          <p:cNvSpPr/>
          <p:nvPr/>
        </p:nvSpPr>
        <p:spPr>
          <a:xfrm>
            <a:off x="16634073" y="33547644"/>
            <a:ext cx="14761415" cy="6849144"/>
          </a:xfrm>
          <a:prstGeom prst="flowChartAlternateProcess">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50000" t="50000" r="50000" b="50000"/>
            </a:path>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5400" b="1" dirty="0" smtClean="0">
                <a:solidFill>
                  <a:schemeClr val="tx1"/>
                </a:solidFill>
                <a:latin typeface="標楷體" pitchFamily="65" charset="-120"/>
                <a:ea typeface="標楷體" pitchFamily="65" charset="-120"/>
              </a:rPr>
              <a:t> </a:t>
            </a:r>
            <a:endParaRPr lang="en-US" altLang="zh-TW" sz="5400" b="1" dirty="0" smtClean="0">
              <a:solidFill>
                <a:schemeClr val="tx1"/>
              </a:solidFill>
              <a:latin typeface="標楷體" pitchFamily="65" charset="-120"/>
              <a:ea typeface="標楷體" pitchFamily="65" charset="-120"/>
            </a:endParaRPr>
          </a:p>
          <a:p>
            <a:r>
              <a:rPr lang="zh-TW" altLang="en-US" sz="5400" b="1" dirty="0" smtClean="0">
                <a:solidFill>
                  <a:schemeClr val="tx1"/>
                </a:solidFill>
                <a:latin typeface="標楷體" pitchFamily="65" charset="-120"/>
                <a:ea typeface="標楷體" pitchFamily="65" charset="-120"/>
              </a:rPr>
              <a:t>    </a:t>
            </a:r>
            <a:r>
              <a:rPr lang="zh-TW" altLang="zh-TW" sz="5400" b="1" dirty="0" smtClean="0">
                <a:solidFill>
                  <a:schemeClr val="tx1"/>
                </a:solidFill>
                <a:latin typeface="標楷體" pitchFamily="65" charset="-120"/>
                <a:ea typeface="標楷體" pitchFamily="65" charset="-120"/>
              </a:rPr>
              <a:t>雖然</a:t>
            </a:r>
            <a:r>
              <a:rPr lang="zh-TW" altLang="zh-TW" sz="5400" b="1" dirty="0" smtClean="0">
                <a:solidFill>
                  <a:srgbClr val="FF0000"/>
                </a:solidFill>
                <a:latin typeface="標楷體" pitchFamily="65" charset="-120"/>
                <a:ea typeface="標楷體" pitchFamily="65" charset="-120"/>
              </a:rPr>
              <a:t>目前仍缺乏足夠的證據</a:t>
            </a:r>
            <a:r>
              <a:rPr lang="zh-TW" altLang="zh-TW" sz="5400" b="1" dirty="0" smtClean="0">
                <a:solidFill>
                  <a:schemeClr val="tx1"/>
                </a:solidFill>
                <a:latin typeface="標楷體" pitchFamily="65" charset="-120"/>
                <a:ea typeface="標楷體" pitchFamily="65" charset="-120"/>
              </a:rPr>
              <a:t>去建議哺餵母乳是否可降低發炎性腸道疾病</a:t>
            </a:r>
            <a:r>
              <a:rPr lang="zh-TW" altLang="en-US" sz="5400" b="1" dirty="0" smtClean="0">
                <a:solidFill>
                  <a:schemeClr val="tx1"/>
                </a:solidFill>
                <a:latin typeface="標楷體" pitchFamily="65" charset="-120"/>
                <a:ea typeface="標楷體" pitchFamily="65" charset="-120"/>
              </a:rPr>
              <a:t>。</a:t>
            </a:r>
            <a:r>
              <a:rPr lang="zh-TW" altLang="zh-TW" sz="5400" b="1" dirty="0" smtClean="0">
                <a:solidFill>
                  <a:schemeClr val="tx1"/>
                </a:solidFill>
                <a:latin typeface="標楷體" pitchFamily="65" charset="-120"/>
                <a:ea typeface="標楷體" pitchFamily="65" charset="-120"/>
              </a:rPr>
              <a:t>但仍有一些有限但一致的證據表示，與不曾母乳餵養相比，任何母乳餵養均可降低克隆氏症。此外，較長時間的母乳餵養與較低的發炎性腸道疾病發生率相關。因此建議仍可嘗試哺餵母乳來減少嬰兒的疾病發生率。</a:t>
            </a:r>
            <a:endParaRPr lang="zh-TW" altLang="en-US" sz="5400" b="1" dirty="0">
              <a:solidFill>
                <a:schemeClr val="tx1"/>
              </a:solidFill>
              <a:latin typeface="標楷體" pitchFamily="65" charset="-120"/>
              <a:ea typeface="標楷體" pitchFamily="65" charset="-120"/>
            </a:endParaRPr>
          </a:p>
        </p:txBody>
      </p:sp>
      <p:sp>
        <p:nvSpPr>
          <p:cNvPr id="22" name="五邊形 21"/>
          <p:cNvSpPr/>
          <p:nvPr/>
        </p:nvSpPr>
        <p:spPr>
          <a:xfrm>
            <a:off x="16634073" y="32979964"/>
            <a:ext cx="5544616" cy="129614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rgbClr val="FF0000"/>
                </a:solidFill>
                <a:latin typeface="標楷體" pitchFamily="65" charset="-120"/>
                <a:ea typeface="標楷體" pitchFamily="65" charset="-120"/>
              </a:rPr>
              <a:t>臨床應用</a:t>
            </a:r>
            <a:endParaRPr lang="zh-TW" altLang="en-US" dirty="0">
              <a:solidFill>
                <a:srgbClr val="FF0000"/>
              </a:solidFill>
              <a:latin typeface="標楷體" pitchFamily="65" charset="-120"/>
              <a:ea typeface="標楷體" pitchFamily="65" charset="-120"/>
            </a:endParaRPr>
          </a:p>
        </p:txBody>
      </p:sp>
      <p:sp>
        <p:nvSpPr>
          <p:cNvPr id="26" name="圓角矩形 25"/>
          <p:cNvSpPr/>
          <p:nvPr/>
        </p:nvSpPr>
        <p:spPr>
          <a:xfrm>
            <a:off x="1728417" y="40540804"/>
            <a:ext cx="29307256" cy="1296144"/>
          </a:xfrm>
          <a:prstGeom prst="round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p:cNvSpPr txBox="1"/>
          <p:nvPr/>
        </p:nvSpPr>
        <p:spPr>
          <a:xfrm>
            <a:off x="1800425" y="40540804"/>
            <a:ext cx="29523280" cy="1323439"/>
          </a:xfrm>
          <a:prstGeom prst="rect">
            <a:avLst/>
          </a:prstGeom>
          <a:noFill/>
        </p:spPr>
        <p:txBody>
          <a:bodyPr wrap="square" rtlCol="0">
            <a:spAutoFit/>
          </a:bodyPr>
          <a:lstStyle/>
          <a:p>
            <a:r>
              <a:rPr lang="en-US" altLang="zh-TW" sz="4000" dirty="0" smtClean="0">
                <a:latin typeface="標楷體" pitchFamily="65" charset="-120"/>
                <a:ea typeface="標楷體" pitchFamily="65" charset="-120"/>
              </a:rPr>
              <a:t>Darcy </a:t>
            </a:r>
            <a:r>
              <a:rPr lang="en-US" altLang="zh-TW" sz="4000" dirty="0" err="1" smtClean="0">
                <a:latin typeface="標楷體" pitchFamily="65" charset="-120"/>
                <a:ea typeface="標楷體" pitchFamily="65" charset="-120"/>
              </a:rPr>
              <a:t>Gungor,Perrine</a:t>
            </a:r>
            <a:r>
              <a:rPr lang="en-US" altLang="zh-TW" sz="4000" dirty="0" smtClean="0">
                <a:latin typeface="標楷體" pitchFamily="65" charset="-120"/>
                <a:ea typeface="標楷體" pitchFamily="65" charset="-120"/>
              </a:rPr>
              <a:t> </a:t>
            </a:r>
            <a:r>
              <a:rPr lang="en-US" altLang="zh-TW" sz="4000" dirty="0" err="1" smtClean="0">
                <a:latin typeface="標楷體" pitchFamily="65" charset="-120"/>
                <a:ea typeface="標楷體" pitchFamily="65" charset="-120"/>
              </a:rPr>
              <a:t>Nadaud,Carol</a:t>
            </a:r>
            <a:r>
              <a:rPr lang="en-US" altLang="zh-TW" sz="4000" dirty="0" smtClean="0">
                <a:latin typeface="標楷體" pitchFamily="65" charset="-120"/>
                <a:ea typeface="標楷體" pitchFamily="65" charset="-120"/>
              </a:rPr>
              <a:t> </a:t>
            </a:r>
            <a:r>
              <a:rPr lang="en-US" altLang="zh-TW" sz="4000" dirty="0" err="1" smtClean="0">
                <a:latin typeface="標楷體" pitchFamily="65" charset="-120"/>
                <a:ea typeface="標楷體" pitchFamily="65" charset="-120"/>
              </a:rPr>
              <a:t>Dreibelbis,et</a:t>
            </a:r>
            <a:r>
              <a:rPr lang="en-US" altLang="zh-TW" sz="4000" dirty="0" smtClean="0">
                <a:latin typeface="標楷體" pitchFamily="65" charset="-120"/>
                <a:ea typeface="標楷體" pitchFamily="65" charset="-120"/>
              </a:rPr>
              <a:t> </a:t>
            </a:r>
            <a:r>
              <a:rPr lang="en-US" altLang="zh-TW" sz="4000" dirty="0" err="1" smtClean="0">
                <a:latin typeface="標楷體" pitchFamily="65" charset="-120"/>
                <a:ea typeface="標楷體" pitchFamily="65" charset="-120"/>
              </a:rPr>
              <a:t>al.Infant</a:t>
            </a:r>
            <a:r>
              <a:rPr lang="en-US" altLang="zh-TW" sz="4000" dirty="0" smtClean="0">
                <a:latin typeface="標楷體" pitchFamily="65" charset="-120"/>
                <a:ea typeface="標楷體" pitchFamily="65" charset="-120"/>
              </a:rPr>
              <a:t> milk-feeding practices and diagnosed celiac disease and</a:t>
            </a:r>
            <a:r>
              <a:rPr lang="zh-TW" altLang="en-US" sz="4000" dirty="0" smtClean="0">
                <a:latin typeface="標楷體" pitchFamily="65" charset="-120"/>
                <a:ea typeface="標楷體" pitchFamily="65" charset="-120"/>
              </a:rPr>
              <a:t> </a:t>
            </a:r>
            <a:r>
              <a:rPr lang="en-US" altLang="zh-TW" sz="4000" dirty="0" smtClean="0">
                <a:latin typeface="標楷體" pitchFamily="65" charset="-120"/>
                <a:ea typeface="標楷體" pitchFamily="65" charset="-120"/>
              </a:rPr>
              <a:t>inflammatory bowel disease in offspring: a systematic review. Am J </a:t>
            </a:r>
            <a:r>
              <a:rPr lang="en-US" altLang="zh-TW" sz="4000" dirty="0" err="1" smtClean="0">
                <a:latin typeface="標楷體" pitchFamily="65" charset="-120"/>
                <a:ea typeface="標楷體" pitchFamily="65" charset="-120"/>
              </a:rPr>
              <a:t>Clin</a:t>
            </a:r>
            <a:r>
              <a:rPr lang="en-US" altLang="zh-TW" sz="4000" dirty="0" smtClean="0">
                <a:latin typeface="標楷體" pitchFamily="65" charset="-120"/>
                <a:ea typeface="標楷體" pitchFamily="65" charset="-120"/>
              </a:rPr>
              <a:t> </a:t>
            </a:r>
            <a:r>
              <a:rPr lang="en-US" altLang="zh-TW" sz="4000" dirty="0" err="1" smtClean="0">
                <a:latin typeface="標楷體" pitchFamily="65" charset="-120"/>
                <a:ea typeface="標楷體" pitchFamily="65" charset="-120"/>
              </a:rPr>
              <a:t>Nutr</a:t>
            </a:r>
            <a:r>
              <a:rPr lang="en-US" altLang="zh-TW" sz="4000" dirty="0" smtClean="0">
                <a:latin typeface="標楷體" pitchFamily="65" charset="-120"/>
                <a:ea typeface="標楷體" pitchFamily="65" charset="-120"/>
              </a:rPr>
              <a:t> 2019;109(</a:t>
            </a:r>
            <a:r>
              <a:rPr lang="en-US" altLang="zh-TW" sz="4000" dirty="0" err="1" smtClean="0">
                <a:latin typeface="標楷體" pitchFamily="65" charset="-120"/>
                <a:ea typeface="標楷體" pitchFamily="65" charset="-120"/>
              </a:rPr>
              <a:t>Suppl</a:t>
            </a:r>
            <a:r>
              <a:rPr lang="en-US" altLang="zh-TW" sz="4000" dirty="0" smtClean="0">
                <a:latin typeface="標楷體" pitchFamily="65" charset="-120"/>
                <a:ea typeface="標楷體" pitchFamily="65" charset="-120"/>
              </a:rPr>
              <a:t>):838S–851S.</a:t>
            </a:r>
            <a:endParaRPr lang="zh-TW" altLang="en-US" sz="4000" dirty="0">
              <a:latin typeface="標楷體" pitchFamily="65" charset="-120"/>
              <a:ea typeface="標楷體" pitchFamily="65" charset="-120"/>
            </a:endParaRPr>
          </a:p>
        </p:txBody>
      </p:sp>
      <p:sp>
        <p:nvSpPr>
          <p:cNvPr id="23" name="五邊形 22"/>
          <p:cNvSpPr/>
          <p:nvPr/>
        </p:nvSpPr>
        <p:spPr>
          <a:xfrm>
            <a:off x="1800425" y="39676708"/>
            <a:ext cx="4608512" cy="93610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6000" dirty="0" smtClean="0">
                <a:solidFill>
                  <a:srgbClr val="FF0000"/>
                </a:solidFill>
                <a:latin typeface="標楷體" pitchFamily="65" charset="-120"/>
                <a:ea typeface="標楷體" pitchFamily="65" charset="-120"/>
              </a:rPr>
              <a:t>參考文獻</a:t>
            </a:r>
            <a:endParaRPr lang="zh-TW" altLang="en-US" sz="6000" dirty="0">
              <a:solidFill>
                <a:srgbClr val="FF0000"/>
              </a:solidFill>
              <a:latin typeface="標楷體" pitchFamily="65" charset="-120"/>
              <a:ea typeface="標楷體" pitchFamily="65" charset="-120"/>
            </a:endParaRPr>
          </a:p>
        </p:txBody>
      </p:sp>
      <p:sp>
        <p:nvSpPr>
          <p:cNvPr id="25" name="流程圖: 替代處理程序 24"/>
          <p:cNvSpPr/>
          <p:nvPr/>
        </p:nvSpPr>
        <p:spPr>
          <a:xfrm>
            <a:off x="792313" y="22106756"/>
            <a:ext cx="14833648" cy="17425936"/>
          </a:xfrm>
          <a:prstGeom prst="flowChartAlternateProcess">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50000" t="50000" r="50000" b="50000"/>
            </a:path>
            <a:tileRect/>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TW" altLang="en-US" sz="5400" b="1" dirty="0" smtClean="0">
                <a:solidFill>
                  <a:schemeClr val="tx1"/>
                </a:solidFill>
                <a:latin typeface="標楷體" panose="03000509000000000000" charset="-120"/>
                <a:ea typeface="標楷體" panose="03000509000000000000" charset="-120"/>
              </a:rPr>
              <a:t>以</a:t>
            </a:r>
            <a:r>
              <a:rPr lang="en-US" altLang="zh-TW" sz="5400" b="1" dirty="0" smtClean="0">
                <a:solidFill>
                  <a:schemeClr val="tx1"/>
                </a:solidFill>
                <a:latin typeface="標楷體" panose="03000509000000000000" charset="-120"/>
                <a:ea typeface="標楷體" panose="03000509000000000000" charset="-120"/>
              </a:rPr>
              <a:t>PICO</a:t>
            </a:r>
            <a:r>
              <a:rPr lang="zh-TW" altLang="en-US" sz="5400" b="1" dirty="0" smtClean="0">
                <a:solidFill>
                  <a:schemeClr val="tx1"/>
                </a:solidFill>
                <a:latin typeface="標楷體" panose="03000509000000000000" charset="-120"/>
                <a:ea typeface="標楷體" panose="03000509000000000000" charset="-120"/>
              </a:rPr>
              <a:t>建立關鍵字，並運用布林邏輯，控制詞彙，針對標題及摘要進行檢索:</a:t>
            </a:r>
            <a:endParaRPr lang="en-US" altLang="zh-TW" sz="5400" b="1" dirty="0" smtClean="0">
              <a:solidFill>
                <a:schemeClr val="tx1"/>
              </a:solidFill>
              <a:latin typeface="標楷體" pitchFamily="65" charset="-120"/>
              <a:ea typeface="標楷體" pitchFamily="65" charset="-120"/>
            </a:endParaRPr>
          </a:p>
          <a:p>
            <a:endParaRPr lang="en-US" altLang="zh-TW" sz="8800" b="1" dirty="0">
              <a:solidFill>
                <a:schemeClr val="tx1"/>
              </a:solidFill>
              <a:latin typeface="標楷體" panose="03000509000000000000" charset="-120"/>
              <a:ea typeface="標楷體" panose="03000509000000000000" charset="-120"/>
            </a:endParaRPr>
          </a:p>
          <a:p>
            <a:endParaRPr lang="en-US" altLang="zh-TW" sz="8800" b="1" dirty="0" smtClean="0">
              <a:solidFill>
                <a:schemeClr val="tx1"/>
              </a:solidFill>
              <a:latin typeface="標楷體" panose="03000509000000000000" charset="-120"/>
              <a:ea typeface="標楷體" panose="03000509000000000000" charset="-120"/>
            </a:endParaRPr>
          </a:p>
          <a:p>
            <a:endParaRPr lang="en-US" altLang="zh-TW" sz="8800" b="1" dirty="0">
              <a:solidFill>
                <a:schemeClr val="tx1"/>
              </a:solidFill>
              <a:latin typeface="標楷體" panose="03000509000000000000" charset="-120"/>
              <a:ea typeface="標楷體" panose="03000509000000000000"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endParaRPr lang="en-US" altLang="zh-TW" sz="5400" b="1" dirty="0" smtClean="0">
              <a:solidFill>
                <a:schemeClr val="tx1"/>
              </a:solidFill>
              <a:latin typeface="標楷體" pitchFamily="65" charset="-120"/>
              <a:ea typeface="標楷體" pitchFamily="65" charset="-120"/>
            </a:endParaRPr>
          </a:p>
          <a:p>
            <a:r>
              <a:rPr lang="zh-TW" altLang="zh-TW" sz="5400" b="1" dirty="0" smtClean="0">
                <a:solidFill>
                  <a:schemeClr val="tx1"/>
                </a:solidFill>
                <a:latin typeface="標楷體" pitchFamily="65" charset="-120"/>
                <a:ea typeface="標楷體" pitchFamily="65" charset="-120"/>
              </a:rPr>
              <a:t>經</a:t>
            </a:r>
            <a:r>
              <a:rPr lang="zh-TW" altLang="zh-TW" sz="5400" b="1" dirty="0">
                <a:solidFill>
                  <a:schemeClr val="tx1"/>
                </a:solidFill>
                <a:latin typeface="標楷體" pitchFamily="65" charset="-120"/>
                <a:ea typeface="標楷體" pitchFamily="65" charset="-120"/>
              </a:rPr>
              <a:t>標題與摘要篩選</a:t>
            </a:r>
            <a:r>
              <a:rPr lang="zh-TW" altLang="zh-TW" sz="5400" b="1" dirty="0" smtClean="0">
                <a:solidFill>
                  <a:schemeClr val="tx1"/>
                </a:solidFill>
                <a:latin typeface="標楷體" pitchFamily="65" charset="-120"/>
                <a:ea typeface="標楷體" pitchFamily="65" charset="-120"/>
              </a:rPr>
              <a:t>，</a:t>
            </a:r>
            <a:r>
              <a:rPr lang="zh-TW" altLang="en-US" sz="5400" b="1" dirty="0">
                <a:solidFill>
                  <a:schemeClr val="tx1"/>
                </a:solidFill>
                <a:latin typeface="標楷體" pitchFamily="65" charset="-120"/>
                <a:ea typeface="標楷體" pitchFamily="65" charset="-120"/>
              </a:rPr>
              <a:t>採納</a:t>
            </a:r>
            <a:r>
              <a:rPr lang="zh-TW" altLang="zh-TW" sz="5400" b="1" dirty="0" smtClean="0">
                <a:solidFill>
                  <a:schemeClr val="tx1"/>
                </a:solidFill>
                <a:latin typeface="標楷體" pitchFamily="65" charset="-120"/>
                <a:ea typeface="標楷體" pitchFamily="65" charset="-120"/>
              </a:rPr>
              <a:t>一篇</a:t>
            </a:r>
            <a:r>
              <a:rPr lang="en-US" altLang="zh-TW" sz="5400" b="1" dirty="0" smtClean="0">
                <a:solidFill>
                  <a:schemeClr val="tx1"/>
                </a:solidFill>
                <a:latin typeface="標楷體" pitchFamily="65" charset="-120"/>
                <a:ea typeface="標楷體" pitchFamily="65" charset="-120"/>
              </a:rPr>
              <a:t> </a:t>
            </a:r>
            <a:r>
              <a:rPr lang="en-US" altLang="zh-TW" sz="5400" b="1" dirty="0">
                <a:solidFill>
                  <a:schemeClr val="tx1"/>
                </a:solidFill>
                <a:latin typeface="標楷體" pitchFamily="65" charset="-120"/>
                <a:ea typeface="標楷體" pitchFamily="65" charset="-120"/>
              </a:rPr>
              <a:t>2019</a:t>
            </a:r>
            <a:r>
              <a:rPr lang="zh-TW" altLang="zh-TW" sz="5400" b="1" dirty="0">
                <a:solidFill>
                  <a:schemeClr val="tx1"/>
                </a:solidFill>
                <a:latin typeface="標楷體" pitchFamily="65" charset="-120"/>
                <a:ea typeface="標楷體" pitchFamily="65" charset="-120"/>
              </a:rPr>
              <a:t>年發表於</a:t>
            </a:r>
            <a:r>
              <a:rPr lang="en-US" altLang="zh-TW" sz="5400" b="1" dirty="0">
                <a:solidFill>
                  <a:schemeClr val="tx1"/>
                </a:solidFill>
                <a:latin typeface="標楷體" pitchFamily="65" charset="-120"/>
                <a:ea typeface="標楷體" pitchFamily="65" charset="-120"/>
              </a:rPr>
              <a:t>The American Journal of CLINICAL NUTRITION</a:t>
            </a:r>
            <a:r>
              <a:rPr lang="zh-TW" altLang="zh-TW" sz="5400" b="1" dirty="0">
                <a:solidFill>
                  <a:schemeClr val="tx1"/>
                </a:solidFill>
                <a:latin typeface="標楷體" pitchFamily="65" charset="-120"/>
                <a:ea typeface="標楷體" pitchFamily="65" charset="-120"/>
              </a:rPr>
              <a:t>的文章</a:t>
            </a:r>
            <a:r>
              <a:rPr lang="en-US" altLang="zh-TW" sz="5400" b="1" dirty="0">
                <a:solidFill>
                  <a:schemeClr val="tx1"/>
                </a:solidFill>
                <a:latin typeface="標楷體" pitchFamily="65" charset="-120"/>
                <a:ea typeface="標楷體" pitchFamily="65" charset="-120"/>
              </a:rPr>
              <a:t>: Infant milk-feeding practices and diagnosed celiac disease and inflammatory bowel disease in offspring: a systematic review</a:t>
            </a:r>
            <a:r>
              <a:rPr lang="zh-TW" altLang="zh-TW" sz="5400" b="1" dirty="0">
                <a:solidFill>
                  <a:schemeClr val="tx1"/>
                </a:solidFill>
                <a:latin typeface="標楷體" pitchFamily="65" charset="-120"/>
                <a:ea typeface="標楷體" pitchFamily="65" charset="-120"/>
              </a:rPr>
              <a:t>；選定此篇並以</a:t>
            </a:r>
            <a:r>
              <a:rPr lang="en-US" altLang="zh-TW" sz="5400" b="1" dirty="0">
                <a:solidFill>
                  <a:schemeClr val="tx1"/>
                </a:solidFill>
                <a:latin typeface="標楷體" pitchFamily="65" charset="-120"/>
                <a:ea typeface="標楷體" pitchFamily="65" charset="-120"/>
              </a:rPr>
              <a:t>critical appraisal sheet</a:t>
            </a:r>
            <a:r>
              <a:rPr lang="zh-TW" altLang="zh-TW" sz="5400" b="1" dirty="0">
                <a:solidFill>
                  <a:schemeClr val="tx1"/>
                </a:solidFill>
                <a:latin typeface="標楷體" pitchFamily="65" charset="-120"/>
                <a:ea typeface="標楷體" pitchFamily="65" charset="-120"/>
              </a:rPr>
              <a:t>進行評</a:t>
            </a:r>
            <a:r>
              <a:rPr lang="zh-TW" altLang="zh-TW" sz="5400" b="1" dirty="0" smtClean="0">
                <a:solidFill>
                  <a:schemeClr val="tx1"/>
                </a:solidFill>
                <a:latin typeface="標楷體" pitchFamily="65" charset="-120"/>
                <a:ea typeface="標楷體" pitchFamily="65" charset="-120"/>
              </a:rPr>
              <a:t>讀。</a:t>
            </a:r>
            <a:endParaRPr lang="zh-TW" altLang="zh-TW" sz="5400" b="1" dirty="0">
              <a:solidFill>
                <a:schemeClr val="tx1"/>
              </a:solidFill>
              <a:latin typeface="標楷體" pitchFamily="65" charset="-120"/>
              <a:ea typeface="標楷體" pitchFamily="65" charset="-120"/>
            </a:endParaRPr>
          </a:p>
          <a:p>
            <a:endParaRPr lang="zh-TW" altLang="zh-TW" sz="5400" dirty="0">
              <a:solidFill>
                <a:schemeClr val="tx1"/>
              </a:solidFill>
              <a:latin typeface="標楷體" pitchFamily="65" charset="-120"/>
              <a:ea typeface="標楷體" pitchFamily="65" charset="-120"/>
            </a:endParaRPr>
          </a:p>
          <a:p>
            <a:endParaRPr lang="en-US" altLang="zh-TW" sz="8800" b="1" dirty="0" smtClean="0">
              <a:solidFill>
                <a:schemeClr val="tx1"/>
              </a:solidFill>
              <a:latin typeface="標楷體" panose="03000509000000000000" charset="-120"/>
              <a:ea typeface="標楷體" panose="03000509000000000000" charset="-120"/>
            </a:endParaRPr>
          </a:p>
          <a:p>
            <a:endParaRPr lang="en-US" altLang="zh-TW" sz="8800" b="1" dirty="0" smtClean="0">
              <a:solidFill>
                <a:schemeClr val="tx1"/>
              </a:solidFill>
              <a:latin typeface="標楷體" panose="03000509000000000000" charset="-120"/>
              <a:ea typeface="標楷體" panose="03000509000000000000" charset="-120"/>
            </a:endParaRPr>
          </a:p>
          <a:p>
            <a:endParaRPr lang="zh-TW" altLang="en-US" sz="8800" b="1" dirty="0" smtClean="0">
              <a:solidFill>
                <a:schemeClr val="tx1"/>
              </a:solidFill>
              <a:latin typeface="標楷體" panose="03000509000000000000" charset="-120"/>
              <a:ea typeface="標楷體" panose="03000509000000000000" charset="-120"/>
            </a:endParaRPr>
          </a:p>
          <a:p>
            <a:endParaRPr lang="zh-TW" altLang="zh-TW" dirty="0">
              <a:solidFill>
                <a:schemeClr val="tx1"/>
              </a:solidFill>
              <a:latin typeface="標楷體" pitchFamily="65" charset="-120"/>
              <a:ea typeface="標楷體" pitchFamily="65" charset="-120"/>
            </a:endParaRPr>
          </a:p>
          <a:p>
            <a:pPr algn="ctr"/>
            <a:endParaRPr lang="zh-TW" altLang="en-US" dirty="0"/>
          </a:p>
        </p:txBody>
      </p:sp>
      <p:sp>
        <p:nvSpPr>
          <p:cNvPr id="14" name="五邊形 13"/>
          <p:cNvSpPr/>
          <p:nvPr/>
        </p:nvSpPr>
        <p:spPr>
          <a:xfrm>
            <a:off x="576289" y="21458684"/>
            <a:ext cx="5544616" cy="1296144"/>
          </a:xfrm>
          <a:prstGeom prst="homePlat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FF0000"/>
                </a:solidFill>
                <a:latin typeface="標楷體" pitchFamily="65" charset="-120"/>
                <a:ea typeface="標楷體" pitchFamily="65" charset="-120"/>
              </a:rPr>
              <a:t>方法</a:t>
            </a:r>
          </a:p>
        </p:txBody>
      </p:sp>
      <p:graphicFrame>
        <p:nvGraphicFramePr>
          <p:cNvPr id="27" name="圓桌 3"/>
          <p:cNvGraphicFramePr/>
          <p:nvPr/>
        </p:nvGraphicFramePr>
        <p:xfrm>
          <a:off x="1512393" y="24627036"/>
          <a:ext cx="13609512" cy="2197960"/>
        </p:xfrm>
        <a:graphic>
          <a:graphicData uri="http://schemas.openxmlformats.org/drawingml/2006/table">
            <a:tbl>
              <a:tblPr firstRow="1" bandRow="1">
                <a:tableStyleId>{5C22544A-7EE6-4342-B048-85BDC9FD1C3A}</a:tableStyleId>
              </a:tblPr>
              <a:tblGrid>
                <a:gridCol w="3039687"/>
                <a:gridCol w="3799610"/>
                <a:gridCol w="3785673"/>
                <a:gridCol w="2984542"/>
              </a:tblGrid>
              <a:tr h="765400">
                <a:tc>
                  <a:txBody>
                    <a:bodyPr/>
                    <a:lstStyle/>
                    <a:p>
                      <a:pPr algn="ctr">
                        <a:buNone/>
                      </a:pPr>
                      <a:r>
                        <a:rPr lang="en-US" altLang="zh-TW" sz="4400" dirty="0" smtClean="0">
                          <a:solidFill>
                            <a:schemeClr val="tx1"/>
                          </a:solidFill>
                          <a:latin typeface="Arial" pitchFamily="34" charset="0"/>
                          <a:cs typeface="Arial" pitchFamily="34" charset="0"/>
                        </a:rPr>
                        <a:t>Patient</a:t>
                      </a:r>
                      <a:endParaRPr lang="en-US" altLang="zh-TW" sz="4400" dirty="0">
                        <a:solidFill>
                          <a:schemeClr val="tx1"/>
                        </a:solidFill>
                        <a:latin typeface="Arial" pitchFamily="34" charset="0"/>
                        <a:cs typeface="Arial" pitchFamily="34" charset="0"/>
                      </a:endParaRPr>
                    </a:p>
                  </a:txBody>
                  <a:tcPr anchor="ctr">
                    <a:solidFill>
                      <a:schemeClr val="accent1">
                        <a:lumMod val="40000"/>
                        <a:lumOff val="60000"/>
                      </a:schemeClr>
                    </a:solidFill>
                  </a:tcPr>
                </a:tc>
                <a:tc>
                  <a:txBody>
                    <a:bodyPr/>
                    <a:lstStyle/>
                    <a:p>
                      <a:pPr algn="ctr">
                        <a:buNone/>
                      </a:pPr>
                      <a:r>
                        <a:rPr lang="en-US" altLang="zh-TW" sz="4400" dirty="0">
                          <a:solidFill>
                            <a:schemeClr val="tx1"/>
                          </a:solidFill>
                          <a:latin typeface="Arial" pitchFamily="34" charset="0"/>
                          <a:cs typeface="Arial" pitchFamily="34" charset="0"/>
                        </a:rPr>
                        <a:t>Intervention</a:t>
                      </a:r>
                    </a:p>
                  </a:txBody>
                  <a:tcPr anchor="ctr">
                    <a:solidFill>
                      <a:schemeClr val="accent1">
                        <a:lumMod val="40000"/>
                        <a:lumOff val="60000"/>
                      </a:schemeClr>
                    </a:solidFill>
                  </a:tcPr>
                </a:tc>
                <a:tc>
                  <a:txBody>
                    <a:bodyPr/>
                    <a:lstStyle/>
                    <a:p>
                      <a:pPr algn="ctr">
                        <a:buNone/>
                      </a:pPr>
                      <a:r>
                        <a:rPr lang="en-US" altLang="zh-TW" sz="4400" dirty="0">
                          <a:solidFill>
                            <a:schemeClr val="tx1"/>
                          </a:solidFill>
                          <a:latin typeface="Arial" pitchFamily="34" charset="0"/>
                          <a:cs typeface="Arial" pitchFamily="34" charset="0"/>
                        </a:rPr>
                        <a:t>C</a:t>
                      </a:r>
                      <a:r>
                        <a:rPr lang="zh-TW" altLang="en-US" sz="4400" dirty="0">
                          <a:solidFill>
                            <a:schemeClr val="tx1"/>
                          </a:solidFill>
                          <a:latin typeface="Arial" pitchFamily="34" charset="0"/>
                          <a:cs typeface="Arial" pitchFamily="34" charset="0"/>
                        </a:rPr>
                        <a:t>omparison</a:t>
                      </a:r>
                    </a:p>
                  </a:txBody>
                  <a:tcPr anchor="ctr">
                    <a:solidFill>
                      <a:schemeClr val="accent1">
                        <a:lumMod val="40000"/>
                        <a:lumOff val="60000"/>
                      </a:schemeClr>
                    </a:solidFill>
                  </a:tcPr>
                </a:tc>
                <a:tc>
                  <a:txBody>
                    <a:bodyPr/>
                    <a:lstStyle/>
                    <a:p>
                      <a:pPr algn="ctr">
                        <a:buNone/>
                      </a:pPr>
                      <a:r>
                        <a:rPr lang="en-US" altLang="zh-TW" sz="4400" dirty="0" smtClean="0">
                          <a:solidFill>
                            <a:schemeClr val="tx1"/>
                          </a:solidFill>
                          <a:latin typeface="Arial" pitchFamily="34" charset="0"/>
                          <a:cs typeface="Arial" pitchFamily="34" charset="0"/>
                        </a:rPr>
                        <a:t>Outcome</a:t>
                      </a:r>
                      <a:endParaRPr lang="en-US" altLang="zh-TW" sz="4400" dirty="0">
                        <a:solidFill>
                          <a:schemeClr val="tx1"/>
                        </a:solidFill>
                        <a:latin typeface="Arial" pitchFamily="34" charset="0"/>
                        <a:cs typeface="Arial" pitchFamily="34" charset="0"/>
                      </a:endParaRPr>
                    </a:p>
                  </a:txBody>
                  <a:tcPr anchor="ctr">
                    <a:solidFill>
                      <a:schemeClr val="accent1">
                        <a:lumMod val="40000"/>
                        <a:lumOff val="60000"/>
                      </a:schemeClr>
                    </a:solidFill>
                  </a:tcPr>
                </a:tc>
              </a:tr>
              <a:tr h="1034800">
                <a:tc>
                  <a:txBody>
                    <a:bodyPr/>
                    <a:lstStyle/>
                    <a:p>
                      <a:pPr algn="ctr">
                        <a:buNone/>
                      </a:pPr>
                      <a:r>
                        <a:rPr lang="en-US" altLang="zh-TW" sz="4400" kern="1200" dirty="0" smtClean="0">
                          <a:solidFill>
                            <a:schemeClr val="dk1"/>
                          </a:solidFill>
                          <a:latin typeface="Arial" pitchFamily="34" charset="0"/>
                          <a:ea typeface="+mn-ea"/>
                          <a:cs typeface="Arial" pitchFamily="34" charset="0"/>
                        </a:rPr>
                        <a:t>Infant</a:t>
                      </a:r>
                      <a:endParaRPr lang="en-US" altLang="zh-TW" sz="4400" dirty="0">
                        <a:latin typeface="Arial" pitchFamily="34" charset="0"/>
                        <a:cs typeface="Arial" pitchFamily="34" charset="0"/>
                      </a:endParaRPr>
                    </a:p>
                  </a:txBody>
                  <a:tcPr anchor="ctr">
                    <a:solidFill>
                      <a:srgbClr val="B0F8B9"/>
                    </a:solidFill>
                  </a:tcPr>
                </a:tc>
                <a:tc>
                  <a:txBody>
                    <a:bodyPr/>
                    <a:lstStyle/>
                    <a:p>
                      <a:pPr algn="ctr">
                        <a:buNone/>
                      </a:pPr>
                      <a:r>
                        <a:rPr lang="en-US" altLang="zh-TW" sz="4400" kern="1200" dirty="0" smtClean="0">
                          <a:solidFill>
                            <a:schemeClr val="dk1"/>
                          </a:solidFill>
                          <a:latin typeface="Arial" pitchFamily="34" charset="0"/>
                          <a:ea typeface="+mn-ea"/>
                          <a:cs typeface="Arial" pitchFamily="34" charset="0"/>
                        </a:rPr>
                        <a:t>Breast milk</a:t>
                      </a:r>
                      <a:endParaRPr lang="en-US" altLang="zh-TW" sz="4400" dirty="0">
                        <a:latin typeface="Arial" pitchFamily="34" charset="0"/>
                        <a:cs typeface="Arial" pitchFamily="34" charset="0"/>
                      </a:endParaRPr>
                    </a:p>
                  </a:txBody>
                  <a:tcPr anchor="ctr">
                    <a:solidFill>
                      <a:srgbClr val="B0F8B9"/>
                    </a:solidFill>
                  </a:tcPr>
                </a:tc>
                <a:tc>
                  <a:txBody>
                    <a:bodyPr/>
                    <a:lstStyle/>
                    <a:p>
                      <a:pPr algn="ctr">
                        <a:buNone/>
                      </a:pPr>
                      <a:r>
                        <a:rPr lang="en-US" altLang="zh-TW" sz="4400" kern="1200" dirty="0" smtClean="0">
                          <a:solidFill>
                            <a:schemeClr val="dk1"/>
                          </a:solidFill>
                          <a:latin typeface="Arial" pitchFamily="34" charset="0"/>
                          <a:ea typeface="+mn-ea"/>
                          <a:cs typeface="Arial" pitchFamily="34" charset="0"/>
                        </a:rPr>
                        <a:t>Non-Breast milk</a:t>
                      </a:r>
                      <a:endParaRPr lang="en-US" altLang="zh-TW" sz="4400" dirty="0">
                        <a:latin typeface="Arial" pitchFamily="34" charset="0"/>
                        <a:cs typeface="Arial" pitchFamily="34" charset="0"/>
                      </a:endParaRPr>
                    </a:p>
                  </a:txBody>
                  <a:tcPr anchor="ctr">
                    <a:solidFill>
                      <a:srgbClr val="B0F8B9"/>
                    </a:solidFill>
                  </a:tcPr>
                </a:tc>
                <a:tc>
                  <a:txBody>
                    <a:bodyPr/>
                    <a:lstStyle/>
                    <a:p>
                      <a:pPr algn="ctr">
                        <a:buNone/>
                      </a:pPr>
                      <a:r>
                        <a:rPr lang="en-US" altLang="zh-TW" sz="4400" kern="1200" dirty="0" smtClean="0">
                          <a:solidFill>
                            <a:schemeClr val="dk1"/>
                          </a:solidFill>
                          <a:latin typeface="Arial" pitchFamily="34" charset="0"/>
                          <a:ea typeface="+mn-ea"/>
                          <a:cs typeface="Arial" pitchFamily="34" charset="0"/>
                        </a:rPr>
                        <a:t>Incidence of IBD</a:t>
                      </a:r>
                      <a:endParaRPr lang="en-US" altLang="zh-TW" sz="4400" dirty="0">
                        <a:latin typeface="Arial" pitchFamily="34" charset="0"/>
                        <a:cs typeface="Arial" pitchFamily="34" charset="0"/>
                      </a:endParaRPr>
                    </a:p>
                  </a:txBody>
                  <a:tcPr anchor="ctr">
                    <a:solidFill>
                      <a:srgbClr val="B0F8B9"/>
                    </a:solidFill>
                  </a:tcPr>
                </a:tc>
              </a:tr>
            </a:tbl>
          </a:graphicData>
        </a:graphic>
      </p:graphicFrame>
      <p:graphicFrame>
        <p:nvGraphicFramePr>
          <p:cNvPr id="41" name="圓桌 3"/>
          <p:cNvGraphicFramePr/>
          <p:nvPr/>
        </p:nvGraphicFramePr>
        <p:xfrm>
          <a:off x="936329" y="26931292"/>
          <a:ext cx="14473607" cy="6583680"/>
        </p:xfrm>
        <a:graphic>
          <a:graphicData uri="http://schemas.openxmlformats.org/drawingml/2006/table">
            <a:tbl>
              <a:tblPr firstRow="1" bandRow="1">
                <a:tableStyleId>{5C22544A-7EE6-4342-B048-85BDC9FD1C3A}</a:tableStyleId>
              </a:tblPr>
              <a:tblGrid>
                <a:gridCol w="2736304"/>
                <a:gridCol w="6192688"/>
                <a:gridCol w="2784186"/>
                <a:gridCol w="2760429"/>
              </a:tblGrid>
              <a:tr h="673561">
                <a:tc gridSpan="2">
                  <a:txBody>
                    <a:bodyPr/>
                    <a:lstStyle/>
                    <a:p>
                      <a:pPr algn="ctr">
                        <a:buNone/>
                      </a:pPr>
                      <a:r>
                        <a:rPr lang="zh-TW" altLang="en-US" sz="4400" b="1" dirty="0" smtClean="0">
                          <a:solidFill>
                            <a:schemeClr val="tx1"/>
                          </a:solidFill>
                          <a:latin typeface="標楷體" pitchFamily="65" charset="-120"/>
                          <a:ea typeface="標楷體" pitchFamily="65" charset="-120"/>
                          <a:cs typeface="Arial" pitchFamily="34" charset="0"/>
                        </a:rPr>
                        <a:t>資料庫</a:t>
                      </a:r>
                      <a:endParaRPr lang="en-US" altLang="zh-TW" sz="4400" b="1" dirty="0">
                        <a:solidFill>
                          <a:schemeClr val="tx1"/>
                        </a:solidFill>
                        <a:latin typeface="標楷體" pitchFamily="65" charset="-120"/>
                        <a:ea typeface="標楷體" pitchFamily="65" charset="-120"/>
                        <a:cs typeface="Arial" pitchFamily="34" charset="0"/>
                      </a:endParaRPr>
                    </a:p>
                  </a:txBody>
                  <a:tcPr anchor="ctr">
                    <a:solidFill>
                      <a:srgbClr val="00B0F0"/>
                    </a:solidFill>
                  </a:tcPr>
                </a:tc>
                <a:tc hMerge="1">
                  <a:txBody>
                    <a:bodyPr/>
                    <a:lstStyle/>
                    <a:p>
                      <a:pPr algn="ctr">
                        <a:buNone/>
                      </a:pPr>
                      <a:endParaRPr lang="en-US" altLang="zh-TW" sz="4800" dirty="0">
                        <a:solidFill>
                          <a:schemeClr val="tx1"/>
                        </a:solidFill>
                        <a:latin typeface="Arial" pitchFamily="34" charset="0"/>
                        <a:cs typeface="Arial" pitchFamily="34" charset="0"/>
                      </a:endParaRPr>
                    </a:p>
                  </a:txBody>
                  <a:tcPr anchor="ctr">
                    <a:solidFill>
                      <a:schemeClr val="accent1">
                        <a:lumMod val="40000"/>
                        <a:lumOff val="60000"/>
                      </a:schemeClr>
                    </a:solidFill>
                  </a:tcPr>
                </a:tc>
                <a:tc>
                  <a:txBody>
                    <a:bodyPr/>
                    <a:lstStyle/>
                    <a:p>
                      <a:pPr algn="ctr">
                        <a:buNone/>
                      </a:pPr>
                      <a:r>
                        <a:rPr lang="zh-TW" altLang="en-US" sz="4400" b="1" dirty="0" smtClean="0">
                          <a:solidFill>
                            <a:schemeClr val="tx1"/>
                          </a:solidFill>
                          <a:latin typeface="標楷體" pitchFamily="65" charset="-120"/>
                          <a:ea typeface="標楷體" pitchFamily="65" charset="-120"/>
                          <a:cs typeface="Arial" pitchFamily="34" charset="0"/>
                        </a:rPr>
                        <a:t>搜尋篇數</a:t>
                      </a:r>
                      <a:endParaRPr lang="en-US" altLang="zh-TW" sz="4400" b="1" dirty="0">
                        <a:solidFill>
                          <a:schemeClr val="tx1"/>
                        </a:solidFill>
                        <a:latin typeface="標楷體" pitchFamily="65" charset="-120"/>
                        <a:ea typeface="標楷體" pitchFamily="65" charset="-120"/>
                        <a:cs typeface="Arial" pitchFamily="34" charset="0"/>
                      </a:endParaRPr>
                    </a:p>
                  </a:txBody>
                  <a:tcPr anchor="ctr">
                    <a:solidFill>
                      <a:srgbClr val="00B0F0"/>
                    </a:solidFill>
                  </a:tcPr>
                </a:tc>
                <a:tc>
                  <a:txBody>
                    <a:bodyPr/>
                    <a:lstStyle/>
                    <a:p>
                      <a:pPr algn="ctr">
                        <a:buNone/>
                      </a:pPr>
                      <a:r>
                        <a:rPr lang="zh-TW" altLang="en-US" sz="4400" b="1" dirty="0" smtClean="0">
                          <a:solidFill>
                            <a:schemeClr val="tx1"/>
                          </a:solidFill>
                          <a:latin typeface="標楷體" pitchFamily="65" charset="-120"/>
                          <a:ea typeface="標楷體" pitchFamily="65" charset="-120"/>
                          <a:cs typeface="Arial" pitchFamily="34" charset="0"/>
                        </a:rPr>
                        <a:t>符合篇數</a:t>
                      </a:r>
                      <a:endParaRPr lang="zh-TW" altLang="en-US" sz="4400" b="1" dirty="0">
                        <a:solidFill>
                          <a:schemeClr val="tx1"/>
                        </a:solidFill>
                        <a:latin typeface="標楷體" pitchFamily="65" charset="-120"/>
                        <a:ea typeface="標楷體" pitchFamily="65" charset="-120"/>
                        <a:cs typeface="Arial" pitchFamily="34" charset="0"/>
                      </a:endParaRPr>
                    </a:p>
                  </a:txBody>
                  <a:tcPr anchor="ctr">
                    <a:solidFill>
                      <a:srgbClr val="00B0F0"/>
                    </a:solidFill>
                  </a:tcPr>
                </a:tc>
              </a:tr>
              <a:tr h="694833">
                <a:tc>
                  <a:txBody>
                    <a:bodyPr/>
                    <a:lstStyle/>
                    <a:p>
                      <a:pPr algn="ctr">
                        <a:buNone/>
                      </a:pPr>
                      <a:r>
                        <a:rPr lang="en-US" altLang="zh-TW" sz="4400" b="1" dirty="0" err="1" smtClean="0">
                          <a:latin typeface="標楷體" pitchFamily="65" charset="-120"/>
                          <a:ea typeface="標楷體" pitchFamily="65" charset="-120"/>
                          <a:cs typeface="Arial" pitchFamily="34" charset="0"/>
                        </a:rPr>
                        <a:t>Uptodate</a:t>
                      </a:r>
                      <a:endParaRPr lang="en-US" altLang="zh-TW" sz="4400" b="1" dirty="0">
                        <a:latin typeface="標楷體" pitchFamily="65" charset="-120"/>
                        <a:ea typeface="標楷體" pitchFamily="65" charset="-120"/>
                        <a:cs typeface="Arial" pitchFamily="34" charset="0"/>
                      </a:endParaRPr>
                    </a:p>
                  </a:txBody>
                  <a:tcPr anchor="ctr">
                    <a:solidFill>
                      <a:srgbClr val="00B050"/>
                    </a:solidFill>
                  </a:tcPr>
                </a:tc>
                <a:tc>
                  <a:txBody>
                    <a:bodyPr/>
                    <a:lstStyle/>
                    <a:p>
                      <a:pPr algn="ctr">
                        <a:buNone/>
                      </a:pPr>
                      <a:endParaRPr lang="en-US" altLang="zh-TW" sz="4400" b="1" dirty="0">
                        <a:latin typeface="標楷體" pitchFamily="65" charset="-120"/>
                        <a:ea typeface="標楷體" pitchFamily="65" charset="-120"/>
                        <a:cs typeface="Arial" pitchFamily="34" charset="0"/>
                      </a:endParaRPr>
                    </a:p>
                  </a:txBody>
                  <a:tcPr anchor="ctr">
                    <a:solidFill>
                      <a:srgbClr val="00B050"/>
                    </a:solidFill>
                  </a:tcPr>
                </a:tc>
                <a:tc>
                  <a:txBody>
                    <a:bodyPr/>
                    <a:lstStyle/>
                    <a:p>
                      <a:pPr algn="ctr">
                        <a:buNone/>
                      </a:pPr>
                      <a:r>
                        <a:rPr lang="en-US" altLang="zh-TW" sz="4400" b="1" kern="1200" dirty="0" smtClean="0">
                          <a:solidFill>
                            <a:schemeClr val="dk1"/>
                          </a:solidFill>
                          <a:latin typeface="標楷體" pitchFamily="65" charset="-120"/>
                          <a:ea typeface="標楷體" pitchFamily="65" charset="-120"/>
                          <a:cs typeface="Arial" pitchFamily="34" charset="0"/>
                        </a:rPr>
                        <a:t>2</a:t>
                      </a:r>
                      <a:endParaRPr lang="en-US" altLang="zh-TW" sz="4400" b="1" dirty="0">
                        <a:latin typeface="標楷體" pitchFamily="65" charset="-120"/>
                        <a:ea typeface="標楷體" pitchFamily="65" charset="-120"/>
                        <a:cs typeface="Arial" pitchFamily="34" charset="0"/>
                      </a:endParaRPr>
                    </a:p>
                  </a:txBody>
                  <a:tcPr anchor="ctr">
                    <a:solidFill>
                      <a:srgbClr val="00B050"/>
                    </a:solidFill>
                  </a:tcPr>
                </a:tc>
                <a:tc>
                  <a:txBody>
                    <a:bodyPr/>
                    <a:lstStyle/>
                    <a:p>
                      <a:pPr algn="ctr">
                        <a:buNone/>
                      </a:pPr>
                      <a:r>
                        <a:rPr lang="en-US" altLang="zh-TW" sz="4400" b="1" kern="1200" dirty="0" smtClean="0">
                          <a:solidFill>
                            <a:schemeClr val="dk1"/>
                          </a:solidFill>
                          <a:latin typeface="標楷體" pitchFamily="65" charset="-120"/>
                          <a:ea typeface="標楷體" pitchFamily="65" charset="-120"/>
                          <a:cs typeface="Arial" pitchFamily="34" charset="0"/>
                        </a:rPr>
                        <a:t>0</a:t>
                      </a:r>
                      <a:endParaRPr lang="en-US" altLang="zh-TW" sz="4400" b="1" dirty="0">
                        <a:latin typeface="標楷體" pitchFamily="65" charset="-120"/>
                        <a:ea typeface="標楷體" pitchFamily="65" charset="-120"/>
                        <a:cs typeface="Arial" pitchFamily="34" charset="0"/>
                      </a:endParaRPr>
                    </a:p>
                  </a:txBody>
                  <a:tcPr anchor="ctr">
                    <a:solidFill>
                      <a:srgbClr val="00B050"/>
                    </a:solidFill>
                  </a:tcPr>
                </a:tc>
              </a:tr>
              <a:tr h="694833">
                <a:tc rowSpan="3">
                  <a:txBody>
                    <a:bodyPr/>
                    <a:lstStyle/>
                    <a:p>
                      <a:pPr algn="ctr">
                        <a:buNone/>
                      </a:pPr>
                      <a:r>
                        <a:rPr lang="en-US" altLang="zh-TW" sz="4400" b="1" dirty="0" smtClean="0">
                          <a:latin typeface="標楷體" pitchFamily="65" charset="-120"/>
                          <a:ea typeface="標楷體" pitchFamily="65" charset="-120"/>
                          <a:cs typeface="Arial" pitchFamily="34" charset="0"/>
                        </a:rPr>
                        <a:t>Cochrane</a:t>
                      </a:r>
                    </a:p>
                    <a:p>
                      <a:pPr algn="ctr">
                        <a:buNone/>
                      </a:pPr>
                      <a:r>
                        <a:rPr lang="en-US" altLang="zh-TW" sz="4400" b="1" dirty="0" smtClean="0">
                          <a:latin typeface="標楷體" pitchFamily="65" charset="-120"/>
                          <a:ea typeface="標楷體" pitchFamily="65" charset="-120"/>
                          <a:cs typeface="Arial" pitchFamily="34" charset="0"/>
                        </a:rPr>
                        <a:t>library</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Cochrane reviews</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c>
                  <a:txBody>
                    <a:bodyPr/>
                    <a:lstStyle/>
                    <a:p>
                      <a:pPr algn="ctr"/>
                      <a:r>
                        <a:rPr lang="en-US" altLang="zh-TW" sz="4400" b="1" dirty="0" smtClean="0">
                          <a:latin typeface="標楷體" pitchFamily="65" charset="-120"/>
                          <a:ea typeface="標楷體" pitchFamily="65" charset="-120"/>
                        </a:rPr>
                        <a:t>19</a:t>
                      </a:r>
                      <a:endParaRPr lang="zh-TW" altLang="en-US" sz="4400" b="1" dirty="0">
                        <a:latin typeface="標楷體" pitchFamily="65" charset="-120"/>
                        <a:ea typeface="標楷體" pitchFamily="65" charset="-120"/>
                      </a:endParaRPr>
                    </a:p>
                  </a:txBody>
                  <a:tcPr anchor="ctr">
                    <a:solidFill>
                      <a:srgbClr val="FFC000"/>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0</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r>
              <a:tr h="694833">
                <a:tc vMerge="1">
                  <a:txBody>
                    <a:bodyPr/>
                    <a:lstStyle/>
                    <a:p>
                      <a:pPr algn="ctr">
                        <a:buNone/>
                      </a:pPr>
                      <a:endParaRPr lang="en-US" altLang="zh-TW" sz="4800" dirty="0">
                        <a:latin typeface="Arial" pitchFamily="34" charset="0"/>
                        <a:cs typeface="Arial" pitchFamily="34" charset="0"/>
                      </a:endParaRPr>
                    </a:p>
                  </a:txBody>
                  <a:tcPr anchor="ctr">
                    <a:solidFill>
                      <a:srgbClr val="B0F8B9"/>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Cochrane protocols</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c>
                  <a:txBody>
                    <a:bodyPr/>
                    <a:lstStyle/>
                    <a:p>
                      <a:pPr algn="ctr"/>
                      <a:r>
                        <a:rPr lang="en-US" altLang="zh-TW" sz="4400" b="1" dirty="0" smtClean="0">
                          <a:latin typeface="標楷體" pitchFamily="65" charset="-120"/>
                          <a:ea typeface="標楷體" pitchFamily="65" charset="-120"/>
                        </a:rPr>
                        <a:t>3</a:t>
                      </a:r>
                      <a:endParaRPr lang="zh-TW" altLang="en-US" sz="4400" b="1" dirty="0">
                        <a:latin typeface="標楷體" pitchFamily="65" charset="-120"/>
                        <a:ea typeface="標楷體" pitchFamily="65" charset="-120"/>
                      </a:endParaRPr>
                    </a:p>
                  </a:txBody>
                  <a:tcPr anchor="ctr">
                    <a:solidFill>
                      <a:srgbClr val="FFC000"/>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0</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r>
              <a:tr h="694833">
                <a:tc vMerge="1">
                  <a:txBody>
                    <a:bodyPr/>
                    <a:lstStyle/>
                    <a:p>
                      <a:pPr algn="ctr">
                        <a:buNone/>
                      </a:pPr>
                      <a:endParaRPr lang="en-US" altLang="zh-TW" sz="4800" dirty="0">
                        <a:latin typeface="Arial" pitchFamily="34" charset="0"/>
                        <a:cs typeface="Arial" pitchFamily="34" charset="0"/>
                      </a:endParaRPr>
                    </a:p>
                  </a:txBody>
                  <a:tcPr anchor="ctr">
                    <a:solidFill>
                      <a:srgbClr val="B0F8B9"/>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Trials</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c>
                  <a:txBody>
                    <a:bodyPr/>
                    <a:lstStyle/>
                    <a:p>
                      <a:pPr algn="ctr"/>
                      <a:r>
                        <a:rPr lang="en-US" altLang="zh-TW" sz="4400" b="1" dirty="0" smtClean="0">
                          <a:latin typeface="標楷體" pitchFamily="65" charset="-120"/>
                          <a:ea typeface="標楷體" pitchFamily="65" charset="-120"/>
                        </a:rPr>
                        <a:t>10</a:t>
                      </a:r>
                      <a:endParaRPr lang="zh-TW" altLang="en-US" sz="4400" b="1" dirty="0">
                        <a:latin typeface="標楷體" pitchFamily="65" charset="-120"/>
                        <a:ea typeface="標楷體" pitchFamily="65" charset="-120"/>
                      </a:endParaRPr>
                    </a:p>
                  </a:txBody>
                  <a:tcPr anchor="ctr">
                    <a:solidFill>
                      <a:srgbClr val="FFC000"/>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0</a:t>
                      </a:r>
                      <a:endParaRPr lang="en-US" altLang="zh-TW" sz="4400" b="1" dirty="0">
                        <a:latin typeface="標楷體" pitchFamily="65" charset="-120"/>
                        <a:ea typeface="標楷體" pitchFamily="65" charset="-120"/>
                        <a:cs typeface="Arial" pitchFamily="34" charset="0"/>
                      </a:endParaRPr>
                    </a:p>
                  </a:txBody>
                  <a:tcPr anchor="ctr">
                    <a:solidFill>
                      <a:srgbClr val="FFC000"/>
                    </a:solidFill>
                  </a:tcPr>
                </a:tc>
              </a:tr>
              <a:tr h="2451762">
                <a:tc>
                  <a:txBody>
                    <a:bodyPr/>
                    <a:lstStyle/>
                    <a:p>
                      <a:pPr algn="ctr">
                        <a:buNone/>
                      </a:pPr>
                      <a:r>
                        <a:rPr lang="en-US" altLang="zh-TW" sz="4400" b="1" dirty="0" err="1" smtClean="0">
                          <a:latin typeface="標楷體" pitchFamily="65" charset="-120"/>
                          <a:ea typeface="標楷體" pitchFamily="65" charset="-120"/>
                          <a:cs typeface="Arial" pitchFamily="34" charset="0"/>
                        </a:rPr>
                        <a:t>Embase</a:t>
                      </a:r>
                      <a:endParaRPr lang="en-US" altLang="zh-TW" sz="4400" b="1" dirty="0">
                        <a:latin typeface="標楷體" pitchFamily="65" charset="-120"/>
                        <a:ea typeface="標楷體" pitchFamily="65" charset="-120"/>
                        <a:cs typeface="Arial" pitchFamily="34" charset="0"/>
                      </a:endParaRPr>
                    </a:p>
                  </a:txBody>
                  <a:tcPr anchor="ctr">
                    <a:solidFill>
                      <a:srgbClr val="FF9966"/>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Filter:</a:t>
                      </a:r>
                    </a:p>
                    <a:p>
                      <a:pPr algn="ctr">
                        <a:buNone/>
                      </a:pPr>
                      <a:r>
                        <a:rPr lang="en-US" altLang="zh-TW" sz="4400" b="1" dirty="0" smtClean="0">
                          <a:latin typeface="標楷體" pitchFamily="65" charset="-120"/>
                          <a:ea typeface="標楷體" pitchFamily="65" charset="-120"/>
                          <a:cs typeface="Arial" pitchFamily="34" charset="0"/>
                        </a:rPr>
                        <a:t>1.Human</a:t>
                      </a:r>
                    </a:p>
                    <a:p>
                      <a:pPr algn="ctr">
                        <a:buNone/>
                      </a:pPr>
                      <a:r>
                        <a:rPr lang="en-US" altLang="zh-TW" sz="4400" b="1" dirty="0" smtClean="0">
                          <a:latin typeface="標楷體" pitchFamily="65" charset="-120"/>
                          <a:ea typeface="標楷體" pitchFamily="65" charset="-120"/>
                          <a:cs typeface="Arial" pitchFamily="34" charset="0"/>
                        </a:rPr>
                        <a:t>2.System review</a:t>
                      </a:r>
                    </a:p>
                    <a:p>
                      <a:pPr algn="ctr">
                        <a:buNone/>
                      </a:pPr>
                      <a:r>
                        <a:rPr lang="en-US" altLang="zh-TW" sz="4400" b="1" dirty="0" smtClean="0">
                          <a:latin typeface="標楷體" pitchFamily="65" charset="-120"/>
                          <a:ea typeface="標楷體" pitchFamily="65" charset="-120"/>
                          <a:cs typeface="Arial" pitchFamily="34" charset="0"/>
                        </a:rPr>
                        <a:t>3.</a:t>
                      </a:r>
                      <a:r>
                        <a:rPr lang="zh-TW" altLang="en-US" sz="4400" b="1" dirty="0" smtClean="0">
                          <a:latin typeface="標楷體" pitchFamily="65" charset="-120"/>
                          <a:ea typeface="標楷體" pitchFamily="65" charset="-120"/>
                          <a:cs typeface="Arial" pitchFamily="34" charset="0"/>
                        </a:rPr>
                        <a:t>年限</a:t>
                      </a:r>
                      <a:r>
                        <a:rPr lang="en-US" altLang="zh-TW" sz="4400" b="1" dirty="0" smtClean="0">
                          <a:latin typeface="標楷體" pitchFamily="65" charset="-120"/>
                          <a:ea typeface="標楷體" pitchFamily="65" charset="-120"/>
                          <a:cs typeface="Arial" pitchFamily="34" charset="0"/>
                        </a:rPr>
                        <a:t>5</a:t>
                      </a:r>
                      <a:r>
                        <a:rPr lang="zh-TW" altLang="en-US" sz="4400" b="1" dirty="0" smtClean="0">
                          <a:latin typeface="標楷體" pitchFamily="65" charset="-120"/>
                          <a:ea typeface="標楷體" pitchFamily="65" charset="-120"/>
                          <a:cs typeface="Arial" pitchFamily="34" charset="0"/>
                        </a:rPr>
                        <a:t>年</a:t>
                      </a:r>
                      <a:endParaRPr lang="en-US" altLang="zh-TW" sz="4400" b="1" dirty="0">
                        <a:latin typeface="標楷體" pitchFamily="65" charset="-120"/>
                        <a:ea typeface="標楷體" pitchFamily="65" charset="-120"/>
                        <a:cs typeface="Arial" pitchFamily="34" charset="0"/>
                      </a:endParaRPr>
                    </a:p>
                  </a:txBody>
                  <a:tcPr anchor="ctr">
                    <a:solidFill>
                      <a:srgbClr val="FF9966"/>
                    </a:solidFill>
                  </a:tcPr>
                </a:tc>
                <a:tc>
                  <a:txBody>
                    <a:bodyPr/>
                    <a:lstStyle/>
                    <a:p>
                      <a:pPr algn="ctr"/>
                      <a:r>
                        <a:rPr lang="en-US" altLang="zh-TW" sz="4400" b="1" dirty="0" smtClean="0">
                          <a:latin typeface="標楷體" pitchFamily="65" charset="-120"/>
                          <a:ea typeface="標楷體" pitchFamily="65" charset="-120"/>
                        </a:rPr>
                        <a:t>3</a:t>
                      </a:r>
                      <a:endParaRPr lang="zh-TW" altLang="en-US" sz="4400" b="1" dirty="0">
                        <a:latin typeface="標楷體" pitchFamily="65" charset="-120"/>
                        <a:ea typeface="標楷體" pitchFamily="65" charset="-120"/>
                      </a:endParaRPr>
                    </a:p>
                  </a:txBody>
                  <a:tcPr anchor="ctr">
                    <a:solidFill>
                      <a:srgbClr val="FF9966"/>
                    </a:solidFill>
                  </a:tcPr>
                </a:tc>
                <a:tc>
                  <a:txBody>
                    <a:bodyPr/>
                    <a:lstStyle/>
                    <a:p>
                      <a:pPr algn="ctr">
                        <a:buNone/>
                      </a:pPr>
                      <a:r>
                        <a:rPr lang="en-US" altLang="zh-TW" sz="4400" b="1" dirty="0" smtClean="0">
                          <a:latin typeface="標楷體" pitchFamily="65" charset="-120"/>
                          <a:ea typeface="標楷體" pitchFamily="65" charset="-120"/>
                          <a:cs typeface="Arial" pitchFamily="34" charset="0"/>
                        </a:rPr>
                        <a:t>1</a:t>
                      </a:r>
                      <a:endParaRPr lang="en-US" altLang="zh-TW" sz="4400" b="1" dirty="0">
                        <a:latin typeface="標楷體" pitchFamily="65" charset="-120"/>
                        <a:ea typeface="標楷體" pitchFamily="65" charset="-120"/>
                        <a:cs typeface="Arial" pitchFamily="34" charset="0"/>
                      </a:endParaRPr>
                    </a:p>
                  </a:txBody>
                  <a:tcPr anchor="ctr">
                    <a:solidFill>
                      <a:srgbClr val="FF9966"/>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712</Words>
  <Application>Microsoft Office PowerPoint</Application>
  <PresentationFormat>自訂</PresentationFormat>
  <Paragraphs>96</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新細明體</vt:lpstr>
      <vt:lpstr>標楷體</vt:lpstr>
      <vt:lpstr>Arial</vt:lpstr>
      <vt:lpstr>Calibri</vt:lpstr>
      <vt:lpstr>Times New Roman</vt:lpstr>
      <vt:lpstr>Office 佈景主題</vt:lpstr>
      <vt:lpstr>cj0</vt:lpstr>
    </vt:vector>
  </TitlesOfParts>
  <Company>Net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NS</dc:creator>
  <cp:lastModifiedBy>VGH00</cp:lastModifiedBy>
  <cp:revision>49</cp:revision>
  <dcterms:created xsi:type="dcterms:W3CDTF">2022-08-12T01:27:49Z</dcterms:created>
  <dcterms:modified xsi:type="dcterms:W3CDTF">2022-11-30T09:06:06Z</dcterms:modified>
</cp:coreProperties>
</file>